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0"/>
  </p:notesMasterIdLst>
  <p:handoutMasterIdLst>
    <p:handoutMasterId r:id="rId11"/>
  </p:handoutMasterIdLst>
  <p:sldIdLst>
    <p:sldId id="394" r:id="rId2"/>
    <p:sldId id="395" r:id="rId3"/>
    <p:sldId id="396" r:id="rId4"/>
    <p:sldId id="460" r:id="rId5"/>
    <p:sldId id="459" r:id="rId6"/>
    <p:sldId id="461" r:id="rId7"/>
    <p:sldId id="397" r:id="rId8"/>
    <p:sldId id="358" r:id="rId9"/>
  </p:sldIdLst>
  <p:sldSz cx="14630400" cy="8229600"/>
  <p:notesSz cx="6858000" cy="9144000"/>
  <p:defaultText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 userDrawn="1">
          <p15:clr>
            <a:srgbClr val="A4A3A4"/>
          </p15:clr>
        </p15:guide>
        <p15:guide id="2" orient="horz" pos="1296" userDrawn="1">
          <p15:clr>
            <a:srgbClr val="A4A3A4"/>
          </p15:clr>
        </p15:guide>
        <p15:guide id="3" orient="horz" pos="4522" userDrawn="1">
          <p15:clr>
            <a:srgbClr val="A4A3A4"/>
          </p15:clr>
        </p15:guide>
        <p15:guide id="4" orient="horz" pos="4896" userDrawn="1">
          <p15:clr>
            <a:srgbClr val="A4A3A4"/>
          </p15:clr>
        </p15:guide>
        <p15:guide id="5" pos="7488" userDrawn="1">
          <p15:clr>
            <a:srgbClr val="A4A3A4"/>
          </p15:clr>
        </p15:guide>
        <p15:guide id="6" pos="432" userDrawn="1">
          <p15:clr>
            <a:srgbClr val="A4A3A4"/>
          </p15:clr>
        </p15:guide>
        <p15:guide id="7" pos="3024" userDrawn="1">
          <p15:clr>
            <a:srgbClr val="A4A3A4"/>
          </p15:clr>
        </p15:guide>
        <p15:guide id="8" pos="3312" userDrawn="1">
          <p15:clr>
            <a:srgbClr val="A4A3A4"/>
          </p15:clr>
        </p15:guide>
        <p15:guide id="9" pos="4464" userDrawn="1">
          <p15:clr>
            <a:srgbClr val="A4A3A4"/>
          </p15:clr>
        </p15:guide>
        <p15:guide id="10" pos="4608" userDrawn="1">
          <p15:clr>
            <a:srgbClr val="A4A3A4"/>
          </p15:clr>
        </p15:guide>
        <p15:guide id="11" pos="4752" userDrawn="1">
          <p15:clr>
            <a:srgbClr val="A4A3A4"/>
          </p15:clr>
        </p15:guide>
        <p15:guide id="12" pos="5904" userDrawn="1">
          <p15:clr>
            <a:srgbClr val="A4A3A4"/>
          </p15:clr>
        </p15:guide>
        <p15:guide id="13" pos="6192" userDrawn="1">
          <p15:clr>
            <a:srgbClr val="A4A3A4"/>
          </p15:clr>
        </p15:guide>
        <p15:guide id="14" pos="878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5BD5076-5073-49C7-9E08-65982F3C9860}">
  <a:tblStyle styleId="{45BD5076-5073-49C7-9E08-65982F3C9860}" styleName="DXC Table">
    <a:wholeTbl>
      <a:tcTxStyle>
        <a:fontRef idx="minor"/>
        <a:srgbClr val="000000"/>
      </a:tcTxStyle>
      <a:tcStyle>
        <a:tcBdr>
          <a:left>
            <a:ln>
              <a:noFill/>
            </a:ln>
          </a:left>
          <a:right>
            <a:ln>
              <a:noFill/>
            </a:ln>
          </a:right>
          <a:top>
            <a:ln w="6350">
              <a:solidFill>
                <a:srgbClr val="000000"/>
              </a:solidFill>
            </a:ln>
          </a:top>
          <a:bottom>
            <a:ln w="6350">
              <a:solidFill>
                <a:srgbClr val="000000"/>
              </a:solidFill>
            </a:ln>
          </a:bottom>
          <a:insideH>
            <a:ln w="6350">
              <a:solidFill>
                <a:srgbClr val="000000"/>
              </a:solidFill>
            </a:ln>
          </a:insideH>
          <a:insideV>
            <a:ln>
              <a:noFill/>
            </a:ln>
          </a:insideV>
        </a:tcBdr>
        <a:fill>
          <a:noFill/>
        </a:fill>
      </a:tcStyle>
    </a:wholeTbl>
    <a:lastCol>
      <a:tcTxStyle b="on">
        <a:fontRef idx="major"/>
        <a:srgbClr val="000000"/>
      </a:tcTxStyle>
      <a:tcStyle>
        <a:tcBdr/>
      </a:tcStyle>
    </a:lastCol>
    <a:firstCol>
      <a:tcTxStyle b="on">
        <a:fontRef idx="major"/>
        <a:srgbClr val="000000"/>
      </a:tcTxStyle>
      <a:tcStyle>
        <a:tcBdr/>
      </a:tcStyle>
    </a:firstCol>
    <a:lastRow>
      <a:tcTxStyle b="on">
        <a:fontRef idx="major"/>
        <a:srgbClr val="000000"/>
      </a:tcTxStyle>
      <a:tcStyle>
        <a:tcBdr>
          <a:top>
            <a:ln w="19050">
              <a:solidFill>
                <a:srgbClr val="000000"/>
              </a:solidFill>
            </a:ln>
          </a:top>
          <a:bottom>
            <a:ln>
              <a:noFill/>
            </a:ln>
          </a:bottom>
        </a:tcBdr>
        <a:fill>
          <a:noFill/>
        </a:fill>
      </a:tcStyle>
    </a:lastRow>
    <a:firstRow>
      <a:tcTxStyle b="on">
        <a:fontRef idx="major"/>
        <a:srgbClr val="000000"/>
      </a:tcTxStyle>
      <a:tcStyle>
        <a:tcBdr>
          <a:top>
            <a:ln>
              <a:noFill/>
            </a:ln>
          </a:top>
          <a:bottom>
            <a:ln w="19050">
              <a:solidFill>
                <a:srgbClr val="000000"/>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90" autoAdjust="0"/>
    <p:restoredTop sz="97259" autoAdjust="0"/>
  </p:normalViewPr>
  <p:slideViewPr>
    <p:cSldViewPr snapToObjects="1" showGuides="1">
      <p:cViewPr varScale="1">
        <p:scale>
          <a:sx n="95" d="100"/>
          <a:sy n="95" d="100"/>
        </p:scale>
        <p:origin x="560" y="192"/>
      </p:cViewPr>
      <p:guideLst>
        <p:guide orient="horz" pos="403"/>
        <p:guide orient="horz" pos="1296"/>
        <p:guide orient="horz" pos="4522"/>
        <p:guide orient="horz" pos="4896"/>
        <p:guide pos="7488"/>
        <p:guide pos="432"/>
        <p:guide pos="3024"/>
        <p:guide pos="3312"/>
        <p:guide pos="4464"/>
        <p:guide pos="4608"/>
        <p:guide pos="4752"/>
        <p:guide pos="5904"/>
        <p:guide pos="6192"/>
        <p:guide pos="8784"/>
      </p:guideLst>
    </p:cSldViewPr>
  </p:slideViewPr>
  <p:notesTextViewPr>
    <p:cViewPr>
      <p:scale>
        <a:sx n="1" d="1"/>
        <a:sy n="1" d="1"/>
      </p:scale>
      <p:origin x="0" y="0"/>
    </p:cViewPr>
  </p:notesTextViewPr>
  <p:sorterViewPr>
    <p:cViewPr>
      <p:scale>
        <a:sx n="66" d="100"/>
        <a:sy n="66" d="100"/>
      </p:scale>
      <p:origin x="0" y="0"/>
    </p:cViewPr>
  </p:sorterViewPr>
  <p:notesViewPr>
    <p:cSldViewPr snapToObjects="1" showGuides="1">
      <p:cViewPr varScale="1">
        <p:scale>
          <a:sx n="107" d="100"/>
          <a:sy n="107" d="100"/>
        </p:scale>
        <p:origin x="-5200"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a:cs typeface="Aria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3EA277-358B-E94E-961E-33D0503F6849}" type="datetimeFigureOut">
              <a:rPr lang="en-US" smtClean="0">
                <a:latin typeface="Arial"/>
                <a:cs typeface="Arial"/>
              </a:rPr>
              <a:t>10/10/19</a:t>
            </a:fld>
            <a:endParaRPr lang="en-US">
              <a:latin typeface="Arial"/>
              <a:cs typeface="Aria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latin typeface="Arial"/>
              <a:cs typeface="Aria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0AC7428-30A9-FD43-A0D8-DB91B17088EC}" type="slidenum">
              <a:rPr lang="en-US" smtClean="0">
                <a:latin typeface="Arial"/>
                <a:cs typeface="Arial"/>
              </a:rPr>
              <a:t>‹#›</a:t>
            </a:fld>
            <a:endParaRPr lang="en-US">
              <a:latin typeface="Arial"/>
              <a:cs typeface="Arial"/>
            </a:endParaRPr>
          </a:p>
        </p:txBody>
      </p:sp>
    </p:spTree>
    <p:extLst>
      <p:ext uri="{BB962C8B-B14F-4D97-AF65-F5344CB8AC3E}">
        <p14:creationId xmlns:p14="http://schemas.microsoft.com/office/powerpoint/2010/main" val="134764911"/>
      </p:ext>
    </p:extLst>
  </p:cSld>
  <p:clrMap bg1="lt1" tx1="dk1" bg2="lt2" tx2="dk2" accent1="accent1" accent2="accent2" accent3="accent3" accent4="accent4" accent5="accent5" accent6="accent6" hlink="hlink" folHlink="folHlink"/>
  <p:hf hdr="0" ftr="0" dt="0"/>
</p:handoutMaster>
</file>

<file path=ppt/media/image3.jpg>
</file>

<file path=ppt/media/image4.jpg>
</file>

<file path=ppt/media/image5.png>
</file>

<file path=ppt/media/image6.png>
</file>

<file path=ppt/media/image7.pn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cs typeface="Arial"/>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cs typeface="Arial"/>
              </a:defRPr>
            </a:lvl1pPr>
          </a:lstStyle>
          <a:p>
            <a:fld id="{73B26A0F-F4D6-9B4F-A87B-D8948CDE3BB4}" type="datetimeFigureOut">
              <a:rPr lang="en-US" smtClean="0"/>
              <a:pPr/>
              <a:t>10/10/19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cs typeface="Arial"/>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cs typeface="Arial"/>
              </a:defRPr>
            </a:lvl1pPr>
          </a:lstStyle>
          <a:p>
            <a:fld id="{7DE2E8FF-3D0C-9D4D-B4D1-3089215958A5}" type="slidenum">
              <a:rPr lang="en-US" smtClean="0"/>
              <a:pPr/>
              <a:t>‹#›</a:t>
            </a:fld>
            <a:endParaRPr lang="en-US"/>
          </a:p>
        </p:txBody>
      </p:sp>
    </p:spTree>
    <p:extLst>
      <p:ext uri="{BB962C8B-B14F-4D97-AF65-F5344CB8AC3E}">
        <p14:creationId xmlns:p14="http://schemas.microsoft.com/office/powerpoint/2010/main" val="3274134959"/>
      </p:ext>
    </p:extLst>
  </p:cSld>
  <p:clrMap bg1="lt1" tx1="dk1" bg2="lt2" tx2="dk2" accent1="accent1" accent2="accent2" accent3="accent3" accent4="accent4" accent5="accent5" accent6="accent6" hlink="hlink" folHlink="folHlink"/>
  <p:hf hdr="0" ftr="0" dt="0"/>
  <p:notesStyle>
    <a:lvl1pPr marL="0" algn="l" defTabSz="731520" rtl="0" eaLnBrk="1" latinLnBrk="0" hangingPunct="1">
      <a:defRPr sz="1920" kern="1200">
        <a:solidFill>
          <a:schemeClr val="tx1"/>
        </a:solidFill>
        <a:latin typeface="Arial"/>
        <a:ea typeface="+mn-ea"/>
        <a:cs typeface="Arial"/>
      </a:defRPr>
    </a:lvl1pPr>
    <a:lvl2pPr marL="731520" algn="l" defTabSz="731520" rtl="0" eaLnBrk="1" latinLnBrk="0" hangingPunct="1">
      <a:defRPr sz="1920" kern="1200">
        <a:solidFill>
          <a:schemeClr val="tx1"/>
        </a:solidFill>
        <a:latin typeface="Arial"/>
        <a:ea typeface="+mn-ea"/>
        <a:cs typeface="+mn-cs"/>
      </a:defRPr>
    </a:lvl2pPr>
    <a:lvl3pPr marL="1463040" algn="l" defTabSz="731520" rtl="0" eaLnBrk="1" latinLnBrk="0" hangingPunct="1">
      <a:defRPr sz="1920" kern="1200">
        <a:solidFill>
          <a:schemeClr val="tx1"/>
        </a:solidFill>
        <a:latin typeface="Arial"/>
        <a:ea typeface="+mn-ea"/>
        <a:cs typeface="+mn-cs"/>
      </a:defRPr>
    </a:lvl3pPr>
    <a:lvl4pPr marL="2194560" algn="l" defTabSz="731520" rtl="0" eaLnBrk="1" latinLnBrk="0" hangingPunct="1">
      <a:defRPr sz="1920" kern="1200">
        <a:solidFill>
          <a:schemeClr val="tx1"/>
        </a:solidFill>
        <a:latin typeface="Arial"/>
        <a:ea typeface="+mn-ea"/>
        <a:cs typeface="+mn-cs"/>
      </a:defRPr>
    </a:lvl4pPr>
    <a:lvl5pPr marL="2926080" algn="l" defTabSz="731520" rtl="0" eaLnBrk="1" latinLnBrk="0" hangingPunct="1">
      <a:defRPr sz="1920" kern="1200">
        <a:solidFill>
          <a:schemeClr val="tx1"/>
        </a:solidFill>
        <a:latin typeface="Arial"/>
        <a:ea typeface="+mn-ea"/>
        <a:cs typeface="+mn-cs"/>
      </a:defRPr>
    </a:lvl5pPr>
    <a:lvl6pPr marL="3657600" algn="l" defTabSz="731520" rtl="0" eaLnBrk="1" latinLnBrk="0" hangingPunct="1">
      <a:defRPr sz="1920" kern="1200">
        <a:solidFill>
          <a:schemeClr val="tx1"/>
        </a:solidFill>
        <a:latin typeface="+mn-lt"/>
        <a:ea typeface="+mn-ea"/>
        <a:cs typeface="+mn-cs"/>
      </a:defRPr>
    </a:lvl6pPr>
    <a:lvl7pPr marL="4389120" algn="l" defTabSz="731520" rtl="0" eaLnBrk="1" latinLnBrk="0" hangingPunct="1">
      <a:defRPr sz="1920" kern="1200">
        <a:solidFill>
          <a:schemeClr val="tx1"/>
        </a:solidFill>
        <a:latin typeface="+mn-lt"/>
        <a:ea typeface="+mn-ea"/>
        <a:cs typeface="+mn-cs"/>
      </a:defRPr>
    </a:lvl7pPr>
    <a:lvl8pPr marL="5120640" algn="l" defTabSz="731520" rtl="0" eaLnBrk="1" latinLnBrk="0" hangingPunct="1">
      <a:defRPr sz="1920" kern="1200">
        <a:solidFill>
          <a:schemeClr val="tx1"/>
        </a:solidFill>
        <a:latin typeface="+mn-lt"/>
        <a:ea typeface="+mn-ea"/>
        <a:cs typeface="+mn-cs"/>
      </a:defRPr>
    </a:lvl8pPr>
    <a:lvl9pPr marL="5852160" algn="l" defTabSz="731520" rtl="0" eaLnBrk="1" latinLnBrk="0" hangingPunct="1">
      <a:defRPr sz="192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10" name="Group 9"/>
          <p:cNvGrpSpPr/>
          <p:nvPr userDrawn="1"/>
        </p:nvGrpSpPr>
        <p:grpSpPr>
          <a:xfrm>
            <a:off x="-91440" y="-91440"/>
            <a:ext cx="14813280" cy="8412480"/>
            <a:chOff x="-91440" y="-91440"/>
            <a:chExt cx="14813280" cy="8412480"/>
          </a:xfrm>
        </p:grpSpPr>
        <p:cxnSp>
          <p:nvCxnSpPr>
            <p:cNvPr id="13" name="Straight Connector 12"/>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12" name="Freeform 5"/>
          <p:cNvSpPr>
            <a:spLocks noChangeAspect="1"/>
          </p:cNvSpPr>
          <p:nvPr userDrawn="1"/>
        </p:nvSpPr>
        <p:spPr bwMode="hidden">
          <a:xfrm>
            <a:off x="1" y="0"/>
            <a:ext cx="11986923" cy="8229600"/>
          </a:xfrm>
          <a:custGeom>
            <a:avLst/>
            <a:gdLst>
              <a:gd name="T0" fmla="*/ 7871 w 7871"/>
              <a:gd name="T1" fmla="*/ 2698 h 5404"/>
              <a:gd name="T2" fmla="*/ 7871 w 7871"/>
              <a:gd name="T3" fmla="*/ 2698 h 5404"/>
              <a:gd name="T4" fmla="*/ 5172 w 7871"/>
              <a:gd name="T5" fmla="*/ 0 h 5404"/>
              <a:gd name="T6" fmla="*/ 0 w 7871"/>
              <a:gd name="T7" fmla="*/ 0 h 5404"/>
              <a:gd name="T8" fmla="*/ 0 w 7871"/>
              <a:gd name="T9" fmla="*/ 5404 h 5404"/>
              <a:gd name="T10" fmla="*/ 5172 w 7871"/>
              <a:gd name="T11" fmla="*/ 5404 h 5404"/>
              <a:gd name="T12" fmla="*/ 7871 w 7871"/>
              <a:gd name="T13" fmla="*/ 2698 h 5404"/>
            </a:gdLst>
            <a:ahLst/>
            <a:cxnLst>
              <a:cxn ang="0">
                <a:pos x="T0" y="T1"/>
              </a:cxn>
              <a:cxn ang="0">
                <a:pos x="T2" y="T3"/>
              </a:cxn>
              <a:cxn ang="0">
                <a:pos x="T4" y="T5"/>
              </a:cxn>
              <a:cxn ang="0">
                <a:pos x="T6" y="T7"/>
              </a:cxn>
              <a:cxn ang="0">
                <a:pos x="T8" y="T9"/>
              </a:cxn>
              <a:cxn ang="0">
                <a:pos x="T10" y="T11"/>
              </a:cxn>
              <a:cxn ang="0">
                <a:pos x="T12" y="T13"/>
              </a:cxn>
            </a:cxnLst>
            <a:rect l="0" t="0" r="r" b="b"/>
            <a:pathLst>
              <a:path w="7871" h="5404">
                <a:moveTo>
                  <a:pt x="7871" y="2698"/>
                </a:moveTo>
                <a:lnTo>
                  <a:pt x="7871" y="2698"/>
                </a:lnTo>
                <a:cubicBezTo>
                  <a:pt x="7871" y="1192"/>
                  <a:pt x="6668" y="0"/>
                  <a:pt x="5172" y="0"/>
                </a:cubicBezTo>
                <a:lnTo>
                  <a:pt x="0" y="0"/>
                </a:lnTo>
                <a:lnTo>
                  <a:pt x="0" y="5404"/>
                </a:lnTo>
                <a:lnTo>
                  <a:pt x="5172" y="5404"/>
                </a:lnTo>
                <a:cubicBezTo>
                  <a:pt x="6668" y="5404"/>
                  <a:pt x="7871" y="4211"/>
                  <a:pt x="7871" y="2698"/>
                </a:cubicBez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2" name="Title 1"/>
          <p:cNvSpPr>
            <a:spLocks noGrp="1"/>
          </p:cNvSpPr>
          <p:nvPr>
            <p:ph type="ctrTitle"/>
          </p:nvPr>
        </p:nvSpPr>
        <p:spPr>
          <a:xfrm>
            <a:off x="685800" y="2057400"/>
            <a:ext cx="10058400" cy="292608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3" name="Subtitle 2"/>
          <p:cNvSpPr>
            <a:spLocks noGrp="1"/>
          </p:cNvSpPr>
          <p:nvPr>
            <p:ph type="subTitle" idx="1"/>
          </p:nvPr>
        </p:nvSpPr>
        <p:spPr>
          <a:xfrm>
            <a:off x="685800" y="5257800"/>
            <a:ext cx="10058400" cy="914400"/>
          </a:xfrm>
        </p:spPr>
        <p:txBody>
          <a:bodyPr>
            <a:noAutofit/>
          </a:bodyPr>
          <a:lstStyle>
            <a:lvl1pPr marL="0" indent="0" algn="l">
              <a:spcBef>
                <a:spcPts val="0"/>
              </a:spcBef>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11" name="Picture 10"/>
          <p:cNvPicPr>
            <a:picLocks noChangeAspect="1"/>
          </p:cNvPicPr>
          <p:nvPr userDrawn="1"/>
        </p:nvPicPr>
        <p:blipFill>
          <a:blip r:embed="rId2"/>
          <a:stretch>
            <a:fillRect/>
          </a:stretch>
        </p:blipFill>
        <p:spPr bwMode="black">
          <a:xfrm>
            <a:off x="11422761" y="7314920"/>
            <a:ext cx="2706624" cy="768757"/>
          </a:xfrm>
          <a:prstGeom prst="rect">
            <a:avLst/>
          </a:prstGeom>
        </p:spPr>
      </p:pic>
      <p:sp>
        <p:nvSpPr>
          <p:cNvPr id="8" name="Footer Placeholder 4"/>
          <p:cNvSpPr txBox="1">
            <a:spLocks/>
          </p:cNvSpPr>
          <p:nvPr userDrawn="1"/>
        </p:nvSpPr>
        <p:spPr>
          <a:xfrm>
            <a:off x="685800" y="7580439"/>
            <a:ext cx="6400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dirty="0">
                <a:solidFill>
                  <a:schemeClr val="bg1"/>
                </a:solidFill>
              </a:rPr>
              <a:t>DXC Proprietary and Confidential</a:t>
            </a:r>
          </a:p>
        </p:txBody>
      </p:sp>
      <p:sp>
        <p:nvSpPr>
          <p:cNvPr id="9" name="Text Box 115"/>
          <p:cNvSpPr txBox="1">
            <a:spLocks noChangeArrowheads="1"/>
          </p:cNvSpPr>
          <p:nvPr userDrawn="1"/>
        </p:nvSpPr>
        <p:spPr bwMode="auto">
          <a:xfrm>
            <a:off x="11887200" y="640080"/>
            <a:ext cx="2057400" cy="274320"/>
          </a:xfrm>
          <a:prstGeom prst="rect">
            <a:avLst/>
          </a:prstGeom>
          <a:noFill/>
          <a:ln w="9525">
            <a:noFill/>
            <a:miter lim="800000"/>
            <a:headEnd/>
            <a:tailEnd/>
          </a:ln>
          <a:effectLst/>
        </p:spPr>
        <p:txBody>
          <a:bodyPr wrap="none" lIns="0" tIns="0" rIns="0" bIns="0" anchor="t" anchorCtr="0">
            <a:noAutofit/>
          </a:bodyPr>
          <a:lstStyle/>
          <a:p>
            <a:pPr algn="r" defTabSz="820738">
              <a:spcBef>
                <a:spcPts val="0"/>
              </a:spcBef>
            </a:pPr>
            <a:fld id="{03C7D0F0-10D5-4191-B6F4-99306F468FEF}" type="datetime4">
              <a:rPr lang="en-US" sz="1400" b="0" smtClean="0">
                <a:solidFill>
                  <a:schemeClr val="tx1"/>
                </a:solidFill>
              </a:rPr>
              <a:pPr algn="r" defTabSz="820738">
                <a:spcBef>
                  <a:spcPts val="0"/>
                </a:spcBef>
              </a:pPr>
              <a:t>October 10, 2019</a:t>
            </a:fld>
            <a:endParaRPr lang="en-US" sz="1400" b="0" dirty="0">
              <a:solidFill>
                <a:schemeClr val="tx1"/>
              </a:solidFill>
            </a:endParaRPr>
          </a:p>
        </p:txBody>
      </p:sp>
    </p:spTree>
    <p:extLst>
      <p:ext uri="{BB962C8B-B14F-4D97-AF65-F5344CB8AC3E}">
        <p14:creationId xmlns:p14="http://schemas.microsoft.com/office/powerpoint/2010/main" val="3215496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5800" y="2057399"/>
            <a:ext cx="6400800" cy="5121276"/>
          </a:xfrm>
          <a:noFill/>
        </p:spPr>
        <p:txBody>
          <a:bodyPr>
            <a:normAutofit/>
          </a:bodyPr>
          <a:lstStyle>
            <a:lvl1pPr>
              <a:defRPr sz="2000"/>
            </a:lvl1pPr>
            <a:lvl2pPr>
              <a:defRPr sz="2000"/>
            </a:lvl2pPr>
            <a:lvl3pPr>
              <a:defRPr sz="2000"/>
            </a:lvl3pPr>
            <a:lvl4pPr marL="457200" indent="-228600">
              <a:buFont typeface="Arial" pitchFamily="34" charset="0"/>
              <a:buChar char="–"/>
              <a:defRPr sz="2000"/>
            </a:lvl4pPr>
            <a:lvl5pPr marL="685800" indent="-228600">
              <a:buFont typeface="Arial" pitchFamily="34" charset="0"/>
              <a:buChar char="–"/>
              <a:defRPr sz="2000"/>
            </a:lvl5pPr>
            <a:lvl6pPr marL="914400" indent="-228600">
              <a:buFont typeface="Arial" pitchFamily="34" charset="0"/>
              <a:buChar char="–"/>
              <a:defRPr sz="2000" baseline="0"/>
            </a:lvl6pPr>
            <a:lvl7pPr marL="1143000" indent="-228600">
              <a:buFont typeface="Arial" pitchFamily="34" charset="0"/>
              <a:buChar char="–"/>
              <a:defRPr sz="2000" baseline="0"/>
            </a:lvl7pPr>
            <a:lvl8pPr marL="1371600" indent="-228600">
              <a:buFont typeface="Arial" pitchFamily="34" charset="0"/>
              <a:buChar char="–"/>
              <a:defRPr sz="2000" baseline="0"/>
            </a:lvl8pPr>
            <a:lvl9pPr marL="1600200" indent="-228600">
              <a:buFont typeface="Arial" pitchFamily="34" charset="0"/>
              <a:buChar cha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7543800" y="2057398"/>
            <a:ext cx="6400800" cy="5121274"/>
          </a:xfrm>
        </p:spPr>
        <p:txBody>
          <a:bodyPr>
            <a:normAutofit/>
          </a:bodyPr>
          <a:lstStyle>
            <a:lvl1pPr>
              <a:defRPr sz="2000"/>
            </a:lvl1pPr>
            <a:lvl2pPr>
              <a:defRPr sz="20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1183453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5800" y="2057399"/>
            <a:ext cx="4114800" cy="5121276"/>
          </a:xfrm>
        </p:spPr>
        <p:txBody>
          <a:bodyPr>
            <a:normAutofit/>
          </a:bodyPr>
          <a:lstStyle>
            <a:lvl1pPr>
              <a:defRPr sz="2000"/>
            </a:lvl1pPr>
            <a:lvl2pPr>
              <a:defRPr sz="20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257800" y="2057399"/>
            <a:ext cx="4114800" cy="5121276"/>
          </a:xfrm>
        </p:spPr>
        <p:txBody>
          <a:bodyPr>
            <a:normAutofit/>
          </a:bodyPr>
          <a:lstStyle>
            <a:lvl1pPr>
              <a:defRPr sz="2000"/>
            </a:lvl1pPr>
            <a:lvl2pPr>
              <a:defRPr sz="20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Content Placeholder 3"/>
          <p:cNvSpPr>
            <a:spLocks noGrp="1"/>
          </p:cNvSpPr>
          <p:nvPr>
            <p:ph sz="half" idx="13"/>
          </p:nvPr>
        </p:nvSpPr>
        <p:spPr>
          <a:xfrm>
            <a:off x="9829800" y="2057399"/>
            <a:ext cx="4114800" cy="5121276"/>
          </a:xfrm>
        </p:spPr>
        <p:txBody>
          <a:bodyPr>
            <a:normAutofit/>
          </a:bodyPr>
          <a:lstStyle>
            <a:lvl1pPr>
              <a:defRPr sz="2000"/>
            </a:lvl1pPr>
            <a:lvl2pPr>
              <a:defRPr sz="20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Title 8"/>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94742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ext and Picture">
    <p:spTree>
      <p:nvGrpSpPr>
        <p:cNvPr id="1" name=""/>
        <p:cNvGrpSpPr/>
        <p:nvPr/>
      </p:nvGrpSpPr>
      <p:grpSpPr>
        <a:xfrm>
          <a:off x="0" y="0"/>
          <a:ext cx="0" cy="0"/>
          <a:chOff x="0" y="0"/>
          <a:chExt cx="0" cy="0"/>
        </a:xfrm>
      </p:grpSpPr>
      <p:grpSp>
        <p:nvGrpSpPr>
          <p:cNvPr id="13" name="Group 12"/>
          <p:cNvGrpSpPr/>
          <p:nvPr userDrawn="1"/>
        </p:nvGrpSpPr>
        <p:grpSpPr>
          <a:xfrm>
            <a:off x="-91440" y="-91440"/>
            <a:ext cx="14813280" cy="8412480"/>
            <a:chOff x="-91440" y="-91440"/>
            <a:chExt cx="14813280" cy="8412480"/>
          </a:xfrm>
        </p:grpSpPr>
        <p:cxnSp>
          <p:nvCxnSpPr>
            <p:cNvPr id="14" name="Straight Connector 13"/>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9" name="Picture Placeholder 8"/>
          <p:cNvSpPr>
            <a:spLocks noGrp="1"/>
          </p:cNvSpPr>
          <p:nvPr>
            <p:ph type="pic" sz="quarter" idx="13"/>
          </p:nvPr>
        </p:nvSpPr>
        <p:spPr>
          <a:xfrm>
            <a:off x="7315200" y="0"/>
            <a:ext cx="7315200" cy="8229600"/>
          </a:xfrm>
          <a:solidFill>
            <a:schemeClr val="bg1">
              <a:lumMod val="85000"/>
            </a:schemeClr>
          </a:solidFill>
        </p:spPr>
        <p:txBody>
          <a:bodyPr anchor="ctr" anchorCtr="0">
            <a:normAutofit/>
          </a:bodyPr>
          <a:lstStyle>
            <a:lvl1pPr algn="ctr">
              <a:defRPr sz="1600" b="0"/>
            </a:lvl1pPr>
          </a:lstStyle>
          <a:p>
            <a:r>
              <a:rPr lang="en-GB"/>
              <a:t>Click icon to add picture</a:t>
            </a:r>
            <a:endParaRPr lang="en-US" dirty="0"/>
          </a:p>
        </p:txBody>
      </p:sp>
      <p:sp>
        <p:nvSpPr>
          <p:cNvPr id="4" name="Title 3"/>
          <p:cNvSpPr>
            <a:spLocks noGrp="1"/>
          </p:cNvSpPr>
          <p:nvPr>
            <p:ph type="title"/>
          </p:nvPr>
        </p:nvSpPr>
        <p:spPr>
          <a:xfrm>
            <a:off x="685800" y="639763"/>
            <a:ext cx="6400800" cy="1417636"/>
          </a:xfrm>
        </p:spPr>
        <p:txBody>
          <a:bodyPr/>
          <a:lstStyle/>
          <a:p>
            <a:r>
              <a:rPr lang="en-GB"/>
              <a:t>Click to edit Master title style</a:t>
            </a:r>
            <a:endParaRPr lang="en-US"/>
          </a:p>
        </p:txBody>
      </p:sp>
      <p:sp>
        <p:nvSpPr>
          <p:cNvPr id="7" name="Freeform 9"/>
          <p:cNvSpPr>
            <a:spLocks noChangeAspect="1"/>
          </p:cNvSpPr>
          <p:nvPr userDrawn="1"/>
        </p:nvSpPr>
        <p:spPr bwMode="black">
          <a:xfrm>
            <a:off x="448310" y="0"/>
            <a:ext cx="562442" cy="492758"/>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pic>
        <p:nvPicPr>
          <p:cNvPr id="8" name="Picture 7"/>
          <p:cNvPicPr>
            <a:picLocks noChangeAspect="1"/>
          </p:cNvPicPr>
          <p:nvPr userDrawn="1"/>
        </p:nvPicPr>
        <p:blipFill>
          <a:blip r:embed="rId2"/>
          <a:stretch>
            <a:fillRect/>
          </a:stretch>
        </p:blipFill>
        <p:spPr bwMode="black">
          <a:xfrm>
            <a:off x="544830" y="7425690"/>
            <a:ext cx="2048256" cy="581762"/>
          </a:xfrm>
          <a:prstGeom prst="rect">
            <a:avLst/>
          </a:prstGeom>
        </p:spPr>
      </p:pic>
      <p:sp>
        <p:nvSpPr>
          <p:cNvPr id="10"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ct val="50000"/>
              </a:spcBef>
            </a:pPr>
            <a:fld id="{03C7D0F0-10D5-4191-B6F4-99306F468FEF}" type="datetime4">
              <a:rPr lang="en-US" sz="1100" b="0" smtClean="0">
                <a:solidFill>
                  <a:schemeClr val="tx1"/>
                </a:solidFill>
              </a:rPr>
              <a:pPr algn="r" defTabSz="820738">
                <a:spcBef>
                  <a:spcPct val="50000"/>
                </a:spcBef>
              </a:pPr>
              <a:t>October 10, 2019</a:t>
            </a:fld>
            <a:endParaRPr lang="en-US" sz="1100" b="0" dirty="0">
              <a:solidFill>
                <a:schemeClr val="tx1"/>
              </a:solidFill>
            </a:endParaRPr>
          </a:p>
        </p:txBody>
      </p:sp>
      <p:sp>
        <p:nvSpPr>
          <p:cNvPr id="11"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ct val="50000"/>
              </a:spcBef>
            </a:pPr>
            <a:fld id="{18E29826-F105-4F77-B977-03F4A4723A21}" type="slidenum">
              <a:rPr lang="en-US" sz="1100" b="1" smtClean="0">
                <a:solidFill>
                  <a:schemeClr val="tx1"/>
                </a:solidFill>
              </a:rPr>
              <a:pPr/>
              <a:t>‹#›</a:t>
            </a:fld>
            <a:endParaRPr lang="en-US" sz="1100" b="1" dirty="0">
              <a:solidFill>
                <a:schemeClr val="tx1"/>
              </a:solidFill>
            </a:endParaRPr>
          </a:p>
        </p:txBody>
      </p:sp>
      <p:sp>
        <p:nvSpPr>
          <p:cNvPr id="12" name="Footer Placeholder 4"/>
          <p:cNvSpPr txBox="1">
            <a:spLocks/>
          </p:cNvSpPr>
          <p:nvPr userDrawn="1"/>
        </p:nvSpPr>
        <p:spPr>
          <a:xfrm>
            <a:off x="2971800" y="7580439"/>
            <a:ext cx="4114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100" dirty="0"/>
              <a:t>DXC Proprietary and Confidential</a:t>
            </a:r>
          </a:p>
        </p:txBody>
      </p:sp>
      <p:sp>
        <p:nvSpPr>
          <p:cNvPr id="3" name="Content Placeholder 2"/>
          <p:cNvSpPr>
            <a:spLocks noGrp="1"/>
          </p:cNvSpPr>
          <p:nvPr>
            <p:ph sz="quarter" idx="14"/>
          </p:nvPr>
        </p:nvSpPr>
        <p:spPr>
          <a:xfrm>
            <a:off x="685800" y="2057398"/>
            <a:ext cx="6400800" cy="5121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1015786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ig Statement">
    <p:spTree>
      <p:nvGrpSpPr>
        <p:cNvPr id="1" name=""/>
        <p:cNvGrpSpPr/>
        <p:nvPr/>
      </p:nvGrpSpPr>
      <p:grpSpPr>
        <a:xfrm>
          <a:off x="0" y="0"/>
          <a:ext cx="0" cy="0"/>
          <a:chOff x="0" y="0"/>
          <a:chExt cx="0" cy="0"/>
        </a:xfrm>
      </p:grpSpPr>
      <p:sp>
        <p:nvSpPr>
          <p:cNvPr id="14" name="Text Placeholder 13"/>
          <p:cNvSpPr>
            <a:spLocks noGrp="1"/>
          </p:cNvSpPr>
          <p:nvPr>
            <p:ph type="body" sz="quarter" idx="13"/>
          </p:nvPr>
        </p:nvSpPr>
        <p:spPr>
          <a:xfrm>
            <a:off x="685800" y="2057399"/>
            <a:ext cx="11201400" cy="5121275"/>
          </a:xfrm>
        </p:spPr>
        <p:txBody>
          <a:bodyPr/>
          <a:lstStyle>
            <a:lvl1pPr>
              <a:lnSpc>
                <a:spcPct val="85000"/>
              </a:lnSpc>
              <a:spcBef>
                <a:spcPts val="0"/>
              </a:spcBef>
              <a:defRPr sz="6000"/>
            </a:lvl1pPr>
            <a:lvl2pPr marL="0" indent="0">
              <a:spcBef>
                <a:spcPts val="900"/>
              </a:spcBef>
              <a:buFontTx/>
              <a:buNone/>
              <a:defRPr/>
            </a:lvl2pPr>
            <a:lvl3pPr marL="0" indent="0">
              <a:spcBef>
                <a:spcPts val="900"/>
              </a:spcBef>
              <a:buFontTx/>
              <a:buNone/>
              <a:defRPr/>
            </a:lvl3pPr>
            <a:lvl4pPr marL="0" indent="0">
              <a:spcBef>
                <a:spcPts val="900"/>
              </a:spcBef>
              <a:buFontTx/>
              <a:buNone/>
              <a:defRPr/>
            </a:lvl4pPr>
            <a:lvl5pPr marL="0" indent="0">
              <a:spcBef>
                <a:spcPts val="900"/>
              </a:spcBef>
              <a:buFontTx/>
              <a:buNone/>
              <a:defRPr/>
            </a:lvl5pPr>
            <a:lvl6pPr marL="0" indent="0">
              <a:spcBef>
                <a:spcPts val="900"/>
              </a:spcBef>
              <a:buFontTx/>
              <a:buNone/>
              <a:defRPr baseline="0"/>
            </a:lvl6pPr>
            <a:lvl7pPr marL="0" indent="0">
              <a:spcBef>
                <a:spcPts val="900"/>
              </a:spcBef>
              <a:buFontTx/>
              <a:buNone/>
              <a:defRPr baseline="0"/>
            </a:lvl7pPr>
            <a:lvl8pPr marL="0" indent="0">
              <a:spcBef>
                <a:spcPts val="900"/>
              </a:spcBef>
              <a:buFontTx/>
              <a:buNone/>
              <a:defRPr baseline="0"/>
            </a:lvl8pPr>
            <a:lvl9pPr marL="0" indent="0">
              <a:spcBef>
                <a:spcPts val="900"/>
              </a:spcBef>
              <a:buFontTx/>
              <a:buNone/>
              <a:defRPr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rgbClr val="000000"/>
        </a:solidFill>
        <a:effectLst/>
      </p:bgPr>
    </p:bg>
    <p:spTree>
      <p:nvGrpSpPr>
        <p:cNvPr id="1" name=""/>
        <p:cNvGrpSpPr/>
        <p:nvPr/>
      </p:nvGrpSpPr>
      <p:grpSpPr>
        <a:xfrm>
          <a:off x="0" y="0"/>
          <a:ext cx="0" cy="0"/>
          <a:chOff x="0" y="0"/>
          <a:chExt cx="0" cy="0"/>
        </a:xfrm>
      </p:grpSpPr>
      <p:grpSp>
        <p:nvGrpSpPr>
          <p:cNvPr id="12" name="Group 11"/>
          <p:cNvGrpSpPr/>
          <p:nvPr userDrawn="1"/>
        </p:nvGrpSpPr>
        <p:grpSpPr>
          <a:xfrm>
            <a:off x="-91440" y="-91440"/>
            <a:ext cx="14813280" cy="8412480"/>
            <a:chOff x="-91440" y="-91440"/>
            <a:chExt cx="14813280" cy="8412480"/>
          </a:xfrm>
        </p:grpSpPr>
        <p:cxnSp>
          <p:nvCxnSpPr>
            <p:cNvPr id="13" name="Straight Connector 12"/>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10" name="Title 1"/>
          <p:cNvSpPr>
            <a:spLocks noGrp="1"/>
          </p:cNvSpPr>
          <p:nvPr userDrawn="1">
            <p:ph type="ctrTitle"/>
          </p:nvPr>
        </p:nvSpPr>
        <p:spPr>
          <a:xfrm>
            <a:off x="685800" y="640080"/>
            <a:ext cx="10058400" cy="429768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11" name="Subtitle 2"/>
          <p:cNvSpPr>
            <a:spLocks noGrp="1"/>
          </p:cNvSpPr>
          <p:nvPr userDrawn="1">
            <p:ph type="subTitle" idx="1"/>
          </p:nvPr>
        </p:nvSpPr>
        <p:spPr>
          <a:xfrm>
            <a:off x="685800" y="5257800"/>
            <a:ext cx="10058400" cy="914400"/>
          </a:xfrm>
        </p:spPr>
        <p:txBody>
          <a:bodyPr>
            <a:noAutofit/>
          </a:bodyPr>
          <a:lstStyle>
            <a:lvl1pPr marL="0" indent="0" algn="l">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9" name="Picture 8"/>
          <p:cNvPicPr>
            <a:picLocks noChangeAspect="1"/>
          </p:cNvPicPr>
          <p:nvPr userDrawn="1"/>
        </p:nvPicPr>
        <p:blipFill>
          <a:blip r:embed="rId2"/>
          <a:stretch>
            <a:fillRect/>
          </a:stretch>
        </p:blipFill>
        <p:spPr bwMode="black">
          <a:xfrm>
            <a:off x="544830" y="7425690"/>
            <a:ext cx="2048256" cy="581762"/>
          </a:xfrm>
          <a:prstGeom prst="rect">
            <a:avLst/>
          </a:prstGeom>
        </p:spPr>
      </p:pic>
      <p:sp>
        <p:nvSpPr>
          <p:cNvPr id="14"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5"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ct val="50000"/>
              </a:spcBef>
            </a:pPr>
            <a:fld id="{03C7D0F0-10D5-4191-B6F4-99306F468FEF}" type="datetime4">
              <a:rPr lang="en-US" sz="1100" b="0" smtClean="0">
                <a:solidFill>
                  <a:schemeClr val="bg1"/>
                </a:solidFill>
              </a:rPr>
              <a:pPr algn="r" defTabSz="820738">
                <a:spcBef>
                  <a:spcPct val="50000"/>
                </a:spcBef>
              </a:pPr>
              <a:t>October 10, 2019</a:t>
            </a:fld>
            <a:endParaRPr lang="en-US" sz="1100" b="0" dirty="0">
              <a:solidFill>
                <a:schemeClr val="bg1"/>
              </a:solidFill>
            </a:endParaRPr>
          </a:p>
        </p:txBody>
      </p:sp>
      <p:sp>
        <p:nvSpPr>
          <p:cNvPr id="16"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ct val="50000"/>
              </a:spcBef>
            </a:pPr>
            <a:fld id="{18E29826-F105-4F77-B977-03F4A4723A21}" type="slidenum">
              <a:rPr lang="en-US" sz="1100" b="1" smtClean="0">
                <a:solidFill>
                  <a:schemeClr val="bg1"/>
                </a:solidFill>
              </a:rPr>
              <a:pPr/>
              <a:t>‹#›</a:t>
            </a:fld>
            <a:endParaRPr lang="en-US" sz="1100" b="1" dirty="0">
              <a:solidFill>
                <a:schemeClr val="bg1"/>
              </a:solidFill>
            </a:endParaRPr>
          </a:p>
        </p:txBody>
      </p:sp>
      <p:sp>
        <p:nvSpPr>
          <p:cNvPr id="17"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bg1"/>
                </a:solidFill>
              </a:rPr>
              <a:t>DXC Proprietary and Confidential</a:t>
            </a:r>
          </a:p>
        </p:txBody>
      </p:sp>
    </p:spTree>
    <p:extLst>
      <p:ext uri="{BB962C8B-B14F-4D97-AF65-F5344CB8AC3E}">
        <p14:creationId xmlns:p14="http://schemas.microsoft.com/office/powerpoint/2010/main" val="2176506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ection Header 02">
    <p:bg>
      <p:bgPr>
        <a:solidFill>
          <a:srgbClr val="000000"/>
        </a:solidFill>
        <a:effectLst/>
      </p:bgPr>
    </p:bg>
    <p:spTree>
      <p:nvGrpSpPr>
        <p:cNvPr id="1" name=""/>
        <p:cNvGrpSpPr/>
        <p:nvPr/>
      </p:nvGrpSpPr>
      <p:grpSpPr>
        <a:xfrm>
          <a:off x="0" y="0"/>
          <a:ext cx="0" cy="0"/>
          <a:chOff x="0" y="0"/>
          <a:chExt cx="0" cy="0"/>
        </a:xfrm>
      </p:grpSpPr>
      <p:grpSp>
        <p:nvGrpSpPr>
          <p:cNvPr id="12" name="Group 11"/>
          <p:cNvGrpSpPr/>
          <p:nvPr userDrawn="1"/>
        </p:nvGrpSpPr>
        <p:grpSpPr>
          <a:xfrm>
            <a:off x="-91440" y="-91440"/>
            <a:ext cx="14813280" cy="8412480"/>
            <a:chOff x="-91440" y="-91440"/>
            <a:chExt cx="14813280" cy="8412480"/>
          </a:xfrm>
        </p:grpSpPr>
        <p:cxnSp>
          <p:nvCxnSpPr>
            <p:cNvPr id="18" name="Straight Connector 17"/>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4630400" cy="8229600"/>
          </a:xfrm>
          <a:prstGeom prst="rect">
            <a:avLst/>
          </a:prstGeom>
        </p:spPr>
      </p:pic>
      <p:sp>
        <p:nvSpPr>
          <p:cNvPr id="10" name="Title 1"/>
          <p:cNvSpPr>
            <a:spLocks noGrp="1"/>
          </p:cNvSpPr>
          <p:nvPr userDrawn="1">
            <p:ph type="ctrTitle"/>
          </p:nvPr>
        </p:nvSpPr>
        <p:spPr>
          <a:xfrm>
            <a:off x="685800" y="640080"/>
            <a:ext cx="10058400" cy="429768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11" name="Subtitle 2"/>
          <p:cNvSpPr>
            <a:spLocks noGrp="1"/>
          </p:cNvSpPr>
          <p:nvPr userDrawn="1">
            <p:ph type="subTitle" idx="1"/>
          </p:nvPr>
        </p:nvSpPr>
        <p:spPr>
          <a:xfrm>
            <a:off x="685800" y="5257800"/>
            <a:ext cx="10058400" cy="914400"/>
          </a:xfrm>
        </p:spPr>
        <p:txBody>
          <a:bodyPr>
            <a:noAutofit/>
          </a:bodyPr>
          <a:lstStyle>
            <a:lvl1pPr marL="0" indent="0" algn="l">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9" name="Picture 8"/>
          <p:cNvPicPr>
            <a:picLocks noChangeAspect="1"/>
          </p:cNvPicPr>
          <p:nvPr userDrawn="1"/>
        </p:nvPicPr>
        <p:blipFill>
          <a:blip r:embed="rId3"/>
          <a:stretch>
            <a:fillRect/>
          </a:stretch>
        </p:blipFill>
        <p:spPr bwMode="black">
          <a:xfrm>
            <a:off x="544830" y="7425690"/>
            <a:ext cx="2048256" cy="581762"/>
          </a:xfrm>
          <a:prstGeom prst="rect">
            <a:avLst/>
          </a:prstGeom>
        </p:spPr>
      </p:pic>
      <p:sp>
        <p:nvSpPr>
          <p:cNvPr id="14"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5"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ct val="50000"/>
              </a:spcBef>
            </a:pPr>
            <a:fld id="{03C7D0F0-10D5-4191-B6F4-99306F468FEF}" type="datetime4">
              <a:rPr lang="en-US" sz="1100" b="0" smtClean="0">
                <a:solidFill>
                  <a:schemeClr val="bg1"/>
                </a:solidFill>
              </a:rPr>
              <a:pPr algn="r" defTabSz="820738">
                <a:spcBef>
                  <a:spcPct val="50000"/>
                </a:spcBef>
              </a:pPr>
              <a:t>October 10, 2019</a:t>
            </a:fld>
            <a:endParaRPr lang="en-US" sz="1100" b="0" dirty="0">
              <a:solidFill>
                <a:schemeClr val="bg1"/>
              </a:solidFill>
            </a:endParaRPr>
          </a:p>
        </p:txBody>
      </p:sp>
      <p:sp>
        <p:nvSpPr>
          <p:cNvPr id="16"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ct val="50000"/>
              </a:spcBef>
            </a:pPr>
            <a:fld id="{18E29826-F105-4F77-B977-03F4A4723A21}" type="slidenum">
              <a:rPr lang="en-US" sz="1100" b="1" smtClean="0">
                <a:solidFill>
                  <a:schemeClr val="bg1"/>
                </a:solidFill>
              </a:rPr>
              <a:pPr/>
              <a:t>‹#›</a:t>
            </a:fld>
            <a:endParaRPr lang="en-US" sz="1100" b="1" dirty="0">
              <a:solidFill>
                <a:schemeClr val="bg1"/>
              </a:solidFill>
            </a:endParaRPr>
          </a:p>
        </p:txBody>
      </p:sp>
      <p:sp>
        <p:nvSpPr>
          <p:cNvPr id="17"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bg1"/>
                </a:solidFill>
              </a:rPr>
              <a:t>DXC Proprietary and Confidential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Header 03">
    <p:bg>
      <p:bgPr>
        <a:solidFill>
          <a:srgbClr val="000000"/>
        </a:solidFill>
        <a:effectLst/>
      </p:bgPr>
    </p:bg>
    <p:spTree>
      <p:nvGrpSpPr>
        <p:cNvPr id="1" name=""/>
        <p:cNvGrpSpPr/>
        <p:nvPr/>
      </p:nvGrpSpPr>
      <p:grpSpPr>
        <a:xfrm>
          <a:off x="0" y="0"/>
          <a:ext cx="0" cy="0"/>
          <a:chOff x="0" y="0"/>
          <a:chExt cx="0" cy="0"/>
        </a:xfrm>
      </p:grpSpPr>
      <p:grpSp>
        <p:nvGrpSpPr>
          <p:cNvPr id="12" name="Group 11"/>
          <p:cNvGrpSpPr/>
          <p:nvPr userDrawn="1"/>
        </p:nvGrpSpPr>
        <p:grpSpPr>
          <a:xfrm>
            <a:off x="-91440" y="-91440"/>
            <a:ext cx="14813280" cy="8412480"/>
            <a:chOff x="-91440" y="-91440"/>
            <a:chExt cx="14813280" cy="8412480"/>
          </a:xfrm>
        </p:grpSpPr>
        <p:cxnSp>
          <p:nvCxnSpPr>
            <p:cNvPr id="14" name="Straight Connector 13"/>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4630400" cy="8229600"/>
          </a:xfrm>
          <a:prstGeom prst="rect">
            <a:avLst/>
          </a:prstGeom>
        </p:spPr>
      </p:pic>
      <p:sp>
        <p:nvSpPr>
          <p:cNvPr id="10" name="Title 1"/>
          <p:cNvSpPr>
            <a:spLocks noGrp="1"/>
          </p:cNvSpPr>
          <p:nvPr userDrawn="1">
            <p:ph type="ctrTitle"/>
          </p:nvPr>
        </p:nvSpPr>
        <p:spPr>
          <a:xfrm>
            <a:off x="685800" y="640080"/>
            <a:ext cx="10058400" cy="4297680"/>
          </a:xfrm>
        </p:spPr>
        <p:txBody>
          <a:bodyPr anchor="b" anchorCtr="0">
            <a:noAutofit/>
          </a:bodyPr>
          <a:lstStyle>
            <a:lvl1pPr>
              <a:defRPr sz="6000">
                <a:solidFill>
                  <a:schemeClr val="tx1"/>
                </a:solidFill>
              </a:defRPr>
            </a:lvl1pPr>
          </a:lstStyle>
          <a:p>
            <a:r>
              <a:rPr lang="en-GB"/>
              <a:t>Click to edit Master title style</a:t>
            </a:r>
            <a:endParaRPr lang="en-US" dirty="0"/>
          </a:p>
        </p:txBody>
      </p:sp>
      <p:sp>
        <p:nvSpPr>
          <p:cNvPr id="11" name="Subtitle 2"/>
          <p:cNvSpPr>
            <a:spLocks noGrp="1"/>
          </p:cNvSpPr>
          <p:nvPr userDrawn="1">
            <p:ph type="subTitle" idx="1"/>
          </p:nvPr>
        </p:nvSpPr>
        <p:spPr>
          <a:xfrm>
            <a:off x="685800" y="5257800"/>
            <a:ext cx="10058400" cy="914400"/>
          </a:xfrm>
        </p:spPr>
        <p:txBody>
          <a:bodyPr>
            <a:noAutofit/>
          </a:bodyPr>
          <a:lstStyle>
            <a:lvl1pPr marL="0" indent="0" algn="l">
              <a:buNone/>
              <a:defRPr sz="2800">
                <a:solidFill>
                  <a:schemeClr val="tx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sp>
        <p:nvSpPr>
          <p:cNvPr id="18"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ts val="0"/>
              </a:spcBef>
            </a:pPr>
            <a:fld id="{03C7D0F0-10D5-4191-B6F4-99306F468FEF}" type="datetime4">
              <a:rPr lang="en-US" sz="1100" b="0" smtClean="0">
                <a:solidFill>
                  <a:schemeClr val="tx1"/>
                </a:solidFill>
              </a:rPr>
              <a:pPr algn="r" defTabSz="820738">
                <a:spcBef>
                  <a:spcPts val="0"/>
                </a:spcBef>
              </a:pPr>
              <a:t>October 10, 2019</a:t>
            </a:fld>
            <a:endParaRPr lang="en-US" sz="1100" b="0" dirty="0">
              <a:solidFill>
                <a:schemeClr val="tx1"/>
              </a:solidFill>
            </a:endParaRPr>
          </a:p>
        </p:txBody>
      </p:sp>
      <p:sp>
        <p:nvSpPr>
          <p:cNvPr id="19"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ts val="0"/>
              </a:spcBef>
            </a:pPr>
            <a:fld id="{18E29826-F105-4F77-B977-03F4A4723A21}" type="slidenum">
              <a:rPr lang="en-US" sz="1100" b="1" smtClean="0">
                <a:solidFill>
                  <a:schemeClr val="tx1"/>
                </a:solidFill>
              </a:rPr>
              <a:pPr algn="r" defTabSz="820738">
                <a:spcBef>
                  <a:spcPts val="0"/>
                </a:spcBef>
              </a:pPr>
              <a:t>‹#›</a:t>
            </a:fld>
            <a:endParaRPr lang="en-US" sz="1100" b="1" dirty="0">
              <a:solidFill>
                <a:schemeClr val="tx1"/>
              </a:solidFill>
            </a:endParaRPr>
          </a:p>
        </p:txBody>
      </p:sp>
      <p:sp>
        <p:nvSpPr>
          <p:cNvPr id="20"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DXC Proprietary and Confidential</a:t>
            </a:r>
          </a:p>
        </p:txBody>
      </p:sp>
      <p:pic>
        <p:nvPicPr>
          <p:cNvPr id="21" name="Picture 20"/>
          <p:cNvPicPr>
            <a:picLocks noChangeAspect="1"/>
          </p:cNvPicPr>
          <p:nvPr userDrawn="1"/>
        </p:nvPicPr>
        <p:blipFill>
          <a:blip r:embed="rId3"/>
          <a:stretch>
            <a:fillRect/>
          </a:stretch>
        </p:blipFill>
        <p:spPr bwMode="black">
          <a:xfrm>
            <a:off x="544830" y="7425690"/>
            <a:ext cx="2048256" cy="581762"/>
          </a:xfrm>
          <a:prstGeom prst="rect">
            <a:avLst/>
          </a:prstGeom>
        </p:spPr>
      </p:pic>
      <p:sp>
        <p:nvSpPr>
          <p:cNvPr id="22"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Big Picture">
    <p:bg>
      <p:bgPr>
        <a:solidFill>
          <a:srgbClr val="000000"/>
        </a:solidFill>
        <a:effectLst/>
      </p:bgPr>
    </p:bg>
    <p:spTree>
      <p:nvGrpSpPr>
        <p:cNvPr id="1" name=""/>
        <p:cNvGrpSpPr/>
        <p:nvPr/>
      </p:nvGrpSpPr>
      <p:grpSpPr>
        <a:xfrm>
          <a:off x="0" y="0"/>
          <a:ext cx="0" cy="0"/>
          <a:chOff x="0" y="0"/>
          <a:chExt cx="0" cy="0"/>
        </a:xfrm>
      </p:grpSpPr>
      <p:grpSp>
        <p:nvGrpSpPr>
          <p:cNvPr id="10" name="Group 9"/>
          <p:cNvGrpSpPr/>
          <p:nvPr userDrawn="1"/>
        </p:nvGrpSpPr>
        <p:grpSpPr>
          <a:xfrm>
            <a:off x="-91440" y="-91440"/>
            <a:ext cx="14813280" cy="8412480"/>
            <a:chOff x="-91440" y="-91440"/>
            <a:chExt cx="14813280" cy="8412480"/>
          </a:xfrm>
        </p:grpSpPr>
        <p:cxnSp>
          <p:nvCxnSpPr>
            <p:cNvPr id="11" name="Straight Connector 10"/>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8" name="Picture Placeholder 7"/>
          <p:cNvSpPr>
            <a:spLocks noGrp="1"/>
          </p:cNvSpPr>
          <p:nvPr>
            <p:ph type="pic" sz="quarter" idx="13"/>
          </p:nvPr>
        </p:nvSpPr>
        <p:spPr>
          <a:xfrm>
            <a:off x="0" y="0"/>
            <a:ext cx="14630400" cy="8229600"/>
          </a:xfrm>
          <a:solidFill>
            <a:schemeClr val="bg1">
              <a:lumMod val="85000"/>
            </a:schemeClr>
          </a:solidFill>
        </p:spPr>
        <p:txBody>
          <a:bodyPr anchor="ctr" anchorCtr="0">
            <a:normAutofit/>
          </a:bodyPr>
          <a:lstStyle>
            <a:lvl1pPr algn="ctr">
              <a:defRPr sz="1600" b="0">
                <a:solidFill>
                  <a:schemeClr val="bg1"/>
                </a:solidFill>
              </a:defRPr>
            </a:lvl1pPr>
          </a:lstStyle>
          <a:p>
            <a:r>
              <a:rPr lang="en-GB"/>
              <a:t>Click icon to add picture</a:t>
            </a:r>
            <a:endParaRPr lang="en-US" dirty="0"/>
          </a:p>
        </p:txBody>
      </p:sp>
      <p:pic>
        <p:nvPicPr>
          <p:cNvPr id="9" name="Picture 8"/>
          <p:cNvPicPr>
            <a:picLocks noChangeAspect="1"/>
          </p:cNvPicPr>
          <p:nvPr userDrawn="1"/>
        </p:nvPicPr>
        <p:blipFill>
          <a:blip r:embed="rId2"/>
          <a:stretch>
            <a:fillRect/>
          </a:stretch>
        </p:blipFill>
        <p:spPr bwMode="black">
          <a:xfrm>
            <a:off x="544830" y="7425690"/>
            <a:ext cx="2048256" cy="581762"/>
          </a:xfrm>
          <a:prstGeom prst="rect">
            <a:avLst/>
          </a:prstGeom>
        </p:spPr>
      </p:pic>
      <p:sp>
        <p:nvSpPr>
          <p:cNvPr id="13"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4"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ct val="50000"/>
              </a:spcBef>
            </a:pPr>
            <a:fld id="{03C7D0F0-10D5-4191-B6F4-99306F468FEF}" type="datetime4">
              <a:rPr lang="en-US" sz="1100" b="0" smtClean="0">
                <a:solidFill>
                  <a:schemeClr val="bg1"/>
                </a:solidFill>
              </a:rPr>
              <a:pPr algn="r" defTabSz="820738">
                <a:spcBef>
                  <a:spcPct val="50000"/>
                </a:spcBef>
              </a:pPr>
              <a:t>October 10, 2019</a:t>
            </a:fld>
            <a:endParaRPr lang="en-US" sz="1100" b="0" dirty="0">
              <a:solidFill>
                <a:schemeClr val="bg1"/>
              </a:solidFill>
            </a:endParaRPr>
          </a:p>
        </p:txBody>
      </p:sp>
      <p:sp>
        <p:nvSpPr>
          <p:cNvPr id="15"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ct val="50000"/>
              </a:spcBef>
            </a:pPr>
            <a:fld id="{18E29826-F105-4F77-B977-03F4A4723A21}" type="slidenum">
              <a:rPr lang="en-US" sz="1100" b="1" smtClean="0">
                <a:solidFill>
                  <a:schemeClr val="bg1"/>
                </a:solidFill>
              </a:rPr>
              <a:pPr/>
              <a:t>‹#›</a:t>
            </a:fld>
            <a:endParaRPr lang="en-US" sz="1100" b="1" dirty="0">
              <a:solidFill>
                <a:schemeClr val="bg1"/>
              </a:solidFill>
            </a:endParaRPr>
          </a:p>
        </p:txBody>
      </p:sp>
      <p:sp>
        <p:nvSpPr>
          <p:cNvPr id="16"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bg1"/>
                </a:solidFill>
              </a:rPr>
              <a:t>DXC Proprietary and Confidential</a:t>
            </a:r>
          </a:p>
        </p:txBody>
      </p:sp>
    </p:spTree>
    <p:extLst>
      <p:ext uri="{BB962C8B-B14F-4D97-AF65-F5344CB8AC3E}">
        <p14:creationId xmlns:p14="http://schemas.microsoft.com/office/powerpoint/2010/main" val="1240162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solidFill>
          <a:srgbClr val="000000"/>
        </a:solidFill>
        <a:effectLst/>
      </p:bgPr>
    </p:bg>
    <p:spTree>
      <p:nvGrpSpPr>
        <p:cNvPr id="1" name=""/>
        <p:cNvGrpSpPr/>
        <p:nvPr/>
      </p:nvGrpSpPr>
      <p:grpSpPr>
        <a:xfrm>
          <a:off x="0" y="0"/>
          <a:ext cx="0" cy="0"/>
          <a:chOff x="0" y="0"/>
          <a:chExt cx="0" cy="0"/>
        </a:xfrm>
      </p:grpSpPr>
      <p:grpSp>
        <p:nvGrpSpPr>
          <p:cNvPr id="7" name="Group 6"/>
          <p:cNvGrpSpPr/>
          <p:nvPr userDrawn="1"/>
        </p:nvGrpSpPr>
        <p:grpSpPr>
          <a:xfrm>
            <a:off x="-91440" y="-91440"/>
            <a:ext cx="14813280" cy="8412480"/>
            <a:chOff x="-91440" y="-91440"/>
            <a:chExt cx="14813280" cy="8412480"/>
          </a:xfrm>
        </p:grpSpPr>
        <p:cxnSp>
          <p:nvCxnSpPr>
            <p:cNvPr id="8" name="Straight Connector 7"/>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6" name="Picture 5"/>
          <p:cNvPicPr>
            <a:picLocks noChangeAspect="1"/>
          </p:cNvPicPr>
          <p:nvPr userDrawn="1"/>
        </p:nvPicPr>
        <p:blipFill>
          <a:blip r:embed="rId2"/>
          <a:stretch>
            <a:fillRect/>
          </a:stretch>
        </p:blipFill>
        <p:spPr bwMode="black">
          <a:xfrm>
            <a:off x="503047" y="7314920"/>
            <a:ext cx="2706624" cy="768757"/>
          </a:xfrm>
          <a:prstGeom prst="rect">
            <a:avLst/>
          </a:prstGeom>
        </p:spPr>
      </p:pic>
      <p:sp>
        <p:nvSpPr>
          <p:cNvPr id="5" name="Text Placeholder 13"/>
          <p:cNvSpPr>
            <a:spLocks noGrp="1"/>
          </p:cNvSpPr>
          <p:nvPr>
            <p:ph type="body" sz="quarter" idx="13"/>
          </p:nvPr>
        </p:nvSpPr>
        <p:spPr>
          <a:xfrm>
            <a:off x="685800" y="2057399"/>
            <a:ext cx="11201400" cy="5121275"/>
          </a:xfrm>
        </p:spPr>
        <p:txBody>
          <a:bodyPr/>
          <a:lstStyle>
            <a:lvl1pPr>
              <a:lnSpc>
                <a:spcPct val="85000"/>
              </a:lnSpc>
              <a:spcBef>
                <a:spcPts val="0"/>
              </a:spcBef>
              <a:defRPr sz="6000">
                <a:solidFill>
                  <a:schemeClr val="bg1"/>
                </a:solidFill>
              </a:defRPr>
            </a:lvl1pPr>
            <a:lvl2pPr marL="0" indent="0">
              <a:spcBef>
                <a:spcPts val="900"/>
              </a:spcBef>
              <a:buFontTx/>
              <a:buNone/>
              <a:defRPr>
                <a:solidFill>
                  <a:schemeClr val="bg1"/>
                </a:solidFill>
              </a:defRPr>
            </a:lvl2pPr>
            <a:lvl3pPr marL="0" indent="0">
              <a:spcBef>
                <a:spcPts val="900"/>
              </a:spcBef>
              <a:buFontTx/>
              <a:buNone/>
              <a:defRPr>
                <a:solidFill>
                  <a:schemeClr val="bg1"/>
                </a:solidFill>
              </a:defRPr>
            </a:lvl3pPr>
            <a:lvl4pPr marL="0" indent="0">
              <a:spcBef>
                <a:spcPts val="900"/>
              </a:spcBef>
              <a:buFontTx/>
              <a:buNone/>
              <a:defRPr>
                <a:solidFill>
                  <a:schemeClr val="bg1"/>
                </a:solidFill>
              </a:defRPr>
            </a:lvl4pPr>
            <a:lvl5pPr marL="0" indent="0">
              <a:spcBef>
                <a:spcPts val="900"/>
              </a:spcBef>
              <a:buFontTx/>
              <a:buNone/>
              <a:defRPr>
                <a:solidFill>
                  <a:schemeClr val="bg1"/>
                </a:solidFill>
              </a:defRPr>
            </a:lvl5pPr>
            <a:lvl6pPr marL="0" indent="0">
              <a:spcBef>
                <a:spcPts val="900"/>
              </a:spcBef>
              <a:buFontTx/>
              <a:buNone/>
              <a:defRPr baseline="0">
                <a:solidFill>
                  <a:schemeClr val="bg1"/>
                </a:solidFill>
              </a:defRPr>
            </a:lvl6pPr>
            <a:lvl7pPr marL="0" indent="0">
              <a:spcBef>
                <a:spcPts val="900"/>
              </a:spcBef>
              <a:buFontTx/>
              <a:buNone/>
              <a:defRPr baseline="0">
                <a:solidFill>
                  <a:schemeClr val="bg1"/>
                </a:solidFill>
              </a:defRPr>
            </a:lvl7pPr>
            <a:lvl8pPr marL="0" indent="0">
              <a:spcBef>
                <a:spcPts val="900"/>
              </a:spcBef>
              <a:buFontTx/>
              <a:buNone/>
              <a:defRPr baseline="0">
                <a:solidFill>
                  <a:schemeClr val="bg1"/>
                </a:solidFill>
              </a:defRPr>
            </a:lvl8pPr>
            <a:lvl9pPr marL="0" indent="0">
              <a:spcBef>
                <a:spcPts val="900"/>
              </a:spcBef>
              <a:buFontTx/>
              <a:buNone/>
              <a:defRPr baseline="0">
                <a:solidFill>
                  <a:schemeClr val="bg1"/>
                </a:solidFill>
              </a:defRPr>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2"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5" name="Footer Placeholder 4"/>
          <p:cNvSpPr txBox="1">
            <a:spLocks/>
          </p:cNvSpPr>
          <p:nvPr userDrawn="1"/>
        </p:nvSpPr>
        <p:spPr>
          <a:xfrm>
            <a:off x="7543800" y="7580439"/>
            <a:ext cx="6400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100" dirty="0">
                <a:solidFill>
                  <a:schemeClr val="bg1"/>
                </a:solidFill>
              </a:rPr>
              <a:t>DXC Proprietary and Confidential</a:t>
            </a:r>
          </a:p>
        </p:txBody>
      </p:sp>
    </p:spTree>
    <p:extLst>
      <p:ext uri="{BB962C8B-B14F-4D97-AF65-F5344CB8AC3E}">
        <p14:creationId xmlns:p14="http://schemas.microsoft.com/office/powerpoint/2010/main" val="3708550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02">
    <p:spTree>
      <p:nvGrpSpPr>
        <p:cNvPr id="1" name=""/>
        <p:cNvGrpSpPr/>
        <p:nvPr/>
      </p:nvGrpSpPr>
      <p:grpSpPr>
        <a:xfrm>
          <a:off x="0" y="0"/>
          <a:ext cx="0" cy="0"/>
          <a:chOff x="0" y="0"/>
          <a:chExt cx="0" cy="0"/>
        </a:xfrm>
      </p:grpSpPr>
      <p:grpSp>
        <p:nvGrpSpPr>
          <p:cNvPr id="9" name="Group 8"/>
          <p:cNvGrpSpPr/>
          <p:nvPr userDrawn="1"/>
        </p:nvGrpSpPr>
        <p:grpSpPr>
          <a:xfrm>
            <a:off x="-91440" y="-91440"/>
            <a:ext cx="14813280" cy="8412480"/>
            <a:chOff x="-91440" y="-91440"/>
            <a:chExt cx="14813280" cy="8412480"/>
          </a:xfrm>
        </p:grpSpPr>
        <p:cxnSp>
          <p:nvCxnSpPr>
            <p:cNvPr id="10" name="Straight Connector 9"/>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11" name="Picture 10"/>
          <p:cNvPicPr>
            <a:picLocks noChangeAspect="1"/>
          </p:cNvPicPr>
          <p:nvPr userDrawn="1"/>
        </p:nvPicPr>
        <p:blipFill>
          <a:blip r:embed="rId2"/>
          <a:stretch>
            <a:fillRect/>
          </a:stretch>
        </p:blipFill>
        <p:spPr bwMode="black">
          <a:xfrm>
            <a:off x="503047" y="7314920"/>
            <a:ext cx="2706624" cy="768757"/>
          </a:xfrm>
          <a:prstGeom prst="rect">
            <a:avLst/>
          </a:prstGeom>
        </p:spPr>
      </p:pic>
      <p:sp>
        <p:nvSpPr>
          <p:cNvPr id="8"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5" name="Title 1"/>
          <p:cNvSpPr>
            <a:spLocks noGrp="1"/>
          </p:cNvSpPr>
          <p:nvPr>
            <p:ph type="ctrTitle"/>
          </p:nvPr>
        </p:nvSpPr>
        <p:spPr>
          <a:xfrm>
            <a:off x="685800" y="640080"/>
            <a:ext cx="10058400" cy="3429000"/>
          </a:xfrm>
        </p:spPr>
        <p:txBody>
          <a:bodyPr anchor="b" anchorCtr="0">
            <a:noAutofit/>
          </a:bodyPr>
          <a:lstStyle>
            <a:lvl1pPr>
              <a:defRPr sz="6000">
                <a:solidFill>
                  <a:schemeClr val="tx1"/>
                </a:solidFill>
              </a:defRPr>
            </a:lvl1pPr>
          </a:lstStyle>
          <a:p>
            <a:r>
              <a:rPr lang="en-GB"/>
              <a:t>Click to edit Master title style</a:t>
            </a:r>
            <a:endParaRPr lang="en-US" dirty="0"/>
          </a:p>
        </p:txBody>
      </p:sp>
      <p:sp>
        <p:nvSpPr>
          <p:cNvPr id="16" name="Subtitle 2"/>
          <p:cNvSpPr>
            <a:spLocks noGrp="1"/>
          </p:cNvSpPr>
          <p:nvPr>
            <p:ph type="subTitle" idx="1"/>
          </p:nvPr>
        </p:nvSpPr>
        <p:spPr>
          <a:xfrm>
            <a:off x="685800" y="4389120"/>
            <a:ext cx="10058400" cy="914400"/>
          </a:xfrm>
        </p:spPr>
        <p:txBody>
          <a:bodyPr>
            <a:noAutofit/>
          </a:bodyPr>
          <a:lstStyle>
            <a:lvl1pPr marL="0" indent="0" algn="l">
              <a:spcBef>
                <a:spcPts val="0"/>
              </a:spcBef>
              <a:buNone/>
              <a:defRPr sz="2800">
                <a:solidFill>
                  <a:schemeClr val="tx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sp>
        <p:nvSpPr>
          <p:cNvPr id="18"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DXC Proprietary and Confidential</a:t>
            </a:r>
          </a:p>
        </p:txBody>
      </p:sp>
      <p:sp>
        <p:nvSpPr>
          <p:cNvPr id="19" name="Text Box 115"/>
          <p:cNvSpPr txBox="1">
            <a:spLocks noChangeArrowheads="1"/>
          </p:cNvSpPr>
          <p:nvPr userDrawn="1"/>
        </p:nvSpPr>
        <p:spPr bwMode="auto">
          <a:xfrm>
            <a:off x="11887200" y="7580439"/>
            <a:ext cx="2057400" cy="274320"/>
          </a:xfrm>
          <a:prstGeom prst="rect">
            <a:avLst/>
          </a:prstGeom>
          <a:noFill/>
          <a:ln w="9525">
            <a:noFill/>
            <a:miter lim="800000"/>
            <a:headEnd/>
            <a:tailEnd/>
          </a:ln>
          <a:effectLst/>
        </p:spPr>
        <p:txBody>
          <a:bodyPr wrap="none" lIns="0" tIns="0" rIns="0" bIns="18288" anchor="ctr" anchorCtr="0">
            <a:noAutofit/>
          </a:bodyPr>
          <a:lstStyle/>
          <a:p>
            <a:pPr algn="r" defTabSz="820738">
              <a:spcBef>
                <a:spcPts val="0"/>
              </a:spcBef>
            </a:pPr>
            <a:fld id="{03C7D0F0-10D5-4191-B6F4-99306F468FEF}" type="datetime4">
              <a:rPr lang="en-US" sz="1400" b="0" smtClean="0">
                <a:solidFill>
                  <a:schemeClr val="tx1"/>
                </a:solidFill>
              </a:rPr>
              <a:pPr algn="r" defTabSz="820738">
                <a:spcBef>
                  <a:spcPts val="0"/>
                </a:spcBef>
              </a:pPr>
              <a:t>October 10, 2019</a:t>
            </a:fld>
            <a:endParaRPr lang="en-US" sz="1400" b="0" dirty="0">
              <a:solidFill>
                <a:schemeClr val="tx1"/>
              </a:solidFill>
            </a:endParaRPr>
          </a:p>
        </p:txBody>
      </p:sp>
    </p:spTree>
    <p:extLst>
      <p:ext uri="{BB962C8B-B14F-4D97-AF65-F5344CB8AC3E}">
        <p14:creationId xmlns:p14="http://schemas.microsoft.com/office/powerpoint/2010/main" val="1776123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03">
    <p:bg>
      <p:bgPr>
        <a:solidFill>
          <a:srgbClr val="000000"/>
        </a:solidFill>
        <a:effectLst/>
      </p:bgPr>
    </p:bg>
    <p:spTree>
      <p:nvGrpSpPr>
        <p:cNvPr id="1" name=""/>
        <p:cNvGrpSpPr/>
        <p:nvPr/>
      </p:nvGrpSpPr>
      <p:grpSpPr>
        <a:xfrm>
          <a:off x="0" y="0"/>
          <a:ext cx="0" cy="0"/>
          <a:chOff x="0" y="0"/>
          <a:chExt cx="0" cy="0"/>
        </a:xfrm>
      </p:grpSpPr>
      <p:grpSp>
        <p:nvGrpSpPr>
          <p:cNvPr id="8" name="Group 7"/>
          <p:cNvGrpSpPr/>
          <p:nvPr userDrawn="1"/>
        </p:nvGrpSpPr>
        <p:grpSpPr>
          <a:xfrm>
            <a:off x="-91440" y="-91440"/>
            <a:ext cx="14813280" cy="8412480"/>
            <a:chOff x="-91440" y="-91440"/>
            <a:chExt cx="14813280" cy="8412480"/>
          </a:xfrm>
        </p:grpSpPr>
        <p:cxnSp>
          <p:nvCxnSpPr>
            <p:cNvPr id="10" name="Straight Connector 9"/>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15" name="Title 1"/>
          <p:cNvSpPr>
            <a:spLocks noGrp="1"/>
          </p:cNvSpPr>
          <p:nvPr>
            <p:ph type="ctrTitle"/>
          </p:nvPr>
        </p:nvSpPr>
        <p:spPr>
          <a:xfrm>
            <a:off x="685800" y="639763"/>
            <a:ext cx="10058400" cy="342900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16" name="Subtitle 2"/>
          <p:cNvSpPr>
            <a:spLocks noGrp="1"/>
          </p:cNvSpPr>
          <p:nvPr>
            <p:ph type="subTitle" idx="1"/>
          </p:nvPr>
        </p:nvSpPr>
        <p:spPr>
          <a:xfrm>
            <a:off x="685800" y="4389120"/>
            <a:ext cx="10058400" cy="914400"/>
          </a:xfrm>
        </p:spPr>
        <p:txBody>
          <a:bodyPr>
            <a:noAutofit/>
          </a:bodyPr>
          <a:lstStyle>
            <a:lvl1pPr marL="0" indent="0" algn="l">
              <a:spcBef>
                <a:spcPts val="0"/>
              </a:spcBef>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sp>
        <p:nvSpPr>
          <p:cNvPr id="7"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pic>
        <p:nvPicPr>
          <p:cNvPr id="9" name="Picture 8"/>
          <p:cNvPicPr>
            <a:picLocks noChangeAspect="1"/>
          </p:cNvPicPr>
          <p:nvPr userDrawn="1"/>
        </p:nvPicPr>
        <p:blipFill>
          <a:blip r:embed="rId2"/>
          <a:stretch>
            <a:fillRect/>
          </a:stretch>
        </p:blipFill>
        <p:spPr bwMode="black">
          <a:xfrm>
            <a:off x="503047" y="7314920"/>
            <a:ext cx="2706624" cy="768757"/>
          </a:xfrm>
          <a:prstGeom prst="rect">
            <a:avLst/>
          </a:prstGeom>
        </p:spPr>
      </p:pic>
      <p:sp>
        <p:nvSpPr>
          <p:cNvPr id="17"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bg1"/>
                </a:solidFill>
              </a:rPr>
              <a:t>DXC Proprietary and Confidential</a:t>
            </a:r>
          </a:p>
        </p:txBody>
      </p:sp>
      <p:sp>
        <p:nvSpPr>
          <p:cNvPr id="18" name="Text Box 115"/>
          <p:cNvSpPr txBox="1">
            <a:spLocks noChangeArrowheads="1"/>
          </p:cNvSpPr>
          <p:nvPr userDrawn="1"/>
        </p:nvSpPr>
        <p:spPr bwMode="auto">
          <a:xfrm>
            <a:off x="11887200" y="7580439"/>
            <a:ext cx="2057400" cy="274320"/>
          </a:xfrm>
          <a:prstGeom prst="rect">
            <a:avLst/>
          </a:prstGeom>
          <a:noFill/>
          <a:ln w="9525">
            <a:noFill/>
            <a:miter lim="800000"/>
            <a:headEnd/>
            <a:tailEnd/>
          </a:ln>
          <a:effectLst/>
        </p:spPr>
        <p:txBody>
          <a:bodyPr wrap="none" lIns="0" tIns="0" rIns="0" bIns="18288" anchor="ctr" anchorCtr="0">
            <a:noAutofit/>
          </a:bodyPr>
          <a:lstStyle/>
          <a:p>
            <a:pPr algn="r" defTabSz="820738">
              <a:spcBef>
                <a:spcPts val="0"/>
              </a:spcBef>
            </a:pPr>
            <a:fld id="{03C7D0F0-10D5-4191-B6F4-99306F468FEF}" type="datetime4">
              <a:rPr lang="en-US" sz="1400" b="0" smtClean="0">
                <a:solidFill>
                  <a:schemeClr val="bg1"/>
                </a:solidFill>
              </a:rPr>
              <a:pPr algn="r" defTabSz="820738">
                <a:spcBef>
                  <a:spcPts val="0"/>
                </a:spcBef>
              </a:pPr>
              <a:t>October 10, 2019</a:t>
            </a:fld>
            <a:endParaRPr lang="en-US" sz="1400" b="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04">
    <p:spTree>
      <p:nvGrpSpPr>
        <p:cNvPr id="1" name=""/>
        <p:cNvGrpSpPr/>
        <p:nvPr/>
      </p:nvGrpSpPr>
      <p:grpSpPr>
        <a:xfrm>
          <a:off x="0" y="0"/>
          <a:ext cx="0" cy="0"/>
          <a:chOff x="0" y="0"/>
          <a:chExt cx="0" cy="0"/>
        </a:xfrm>
      </p:grpSpPr>
      <p:pic>
        <p:nvPicPr>
          <p:cNvPr id="17" name="Picture 16"/>
          <p:cNvPicPr>
            <a:picLocks noChangeAspect="1"/>
          </p:cNvPicPr>
          <p:nvPr userDrawn="1"/>
        </p:nvPicPr>
        <p:blipFill rotWithShape="1">
          <a:blip r:embed="rId2">
            <a:extLst>
              <a:ext uri="{28A0092B-C50C-407E-A947-70E740481C1C}">
                <a14:useLocalDpi xmlns:a14="http://schemas.microsoft.com/office/drawing/2010/main" val="0"/>
              </a:ext>
            </a:extLst>
          </a:blip>
          <a:srcRect l="49221" r="6372"/>
          <a:stretch/>
        </p:blipFill>
        <p:spPr bwMode="hidden">
          <a:xfrm>
            <a:off x="9829800" y="1074420"/>
            <a:ext cx="4800600" cy="6080760"/>
          </a:xfrm>
          <a:prstGeom prst="rect">
            <a:avLst/>
          </a:prstGeom>
        </p:spPr>
      </p:pic>
      <p:grpSp>
        <p:nvGrpSpPr>
          <p:cNvPr id="12" name="Group 11"/>
          <p:cNvGrpSpPr/>
          <p:nvPr userDrawn="1"/>
        </p:nvGrpSpPr>
        <p:grpSpPr>
          <a:xfrm>
            <a:off x="-91440" y="-91440"/>
            <a:ext cx="14813280" cy="8412480"/>
            <a:chOff x="-91440" y="-91440"/>
            <a:chExt cx="14813280" cy="8412480"/>
          </a:xfrm>
        </p:grpSpPr>
        <p:cxnSp>
          <p:nvCxnSpPr>
            <p:cNvPr id="13" name="Straight Connector 12"/>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grpSp>
        <p:nvGrpSpPr>
          <p:cNvPr id="6" name="Group 5"/>
          <p:cNvGrpSpPr/>
          <p:nvPr userDrawn="1"/>
        </p:nvGrpSpPr>
        <p:grpSpPr>
          <a:xfrm>
            <a:off x="0" y="-1"/>
            <a:ext cx="14630400" cy="8229602"/>
            <a:chOff x="0" y="-1"/>
            <a:chExt cx="14630400" cy="8229602"/>
          </a:xfrm>
        </p:grpSpPr>
        <p:sp>
          <p:nvSpPr>
            <p:cNvPr id="5" name="Freeform 5"/>
            <p:cNvSpPr>
              <a:spLocks noChangeAspect="1"/>
            </p:cNvSpPr>
            <p:nvPr userDrawn="1"/>
          </p:nvSpPr>
          <p:spPr bwMode="white">
            <a:xfrm>
              <a:off x="0" y="1"/>
              <a:ext cx="14630400" cy="8229600"/>
            </a:xfrm>
            <a:custGeom>
              <a:avLst/>
              <a:gdLst>
                <a:gd name="T0" fmla="*/ 19199 w 19199"/>
                <a:gd name="T1" fmla="*/ 9340 h 10809"/>
                <a:gd name="T2" fmla="*/ 19199 w 19199"/>
                <a:gd name="T3" fmla="*/ 9340 h 10809"/>
                <a:gd name="T4" fmla="*/ 16987 w 19199"/>
                <a:gd name="T5" fmla="*/ 9340 h 10809"/>
                <a:gd name="T6" fmla="*/ 13055 w 19199"/>
                <a:gd name="T7" fmla="*/ 5408 h 10809"/>
                <a:gd name="T8" fmla="*/ 16987 w 19199"/>
                <a:gd name="T9" fmla="*/ 1468 h 10809"/>
                <a:gd name="T10" fmla="*/ 19199 w 19199"/>
                <a:gd name="T11" fmla="*/ 1468 h 10809"/>
                <a:gd name="T12" fmla="*/ 19199 w 19199"/>
                <a:gd name="T13" fmla="*/ 0 h 10809"/>
                <a:gd name="T14" fmla="*/ 0 w 19199"/>
                <a:gd name="T15" fmla="*/ 0 h 10809"/>
                <a:gd name="T16" fmla="*/ 0 w 19199"/>
                <a:gd name="T17" fmla="*/ 10809 h 10809"/>
                <a:gd name="T18" fmla="*/ 19199 w 19199"/>
                <a:gd name="T19" fmla="*/ 10809 h 10809"/>
                <a:gd name="T20" fmla="*/ 19199 w 19199"/>
                <a:gd name="T21" fmla="*/ 9340 h 10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99" h="10809">
                  <a:moveTo>
                    <a:pt x="19199" y="9340"/>
                  </a:moveTo>
                  <a:lnTo>
                    <a:pt x="19199" y="9340"/>
                  </a:lnTo>
                  <a:lnTo>
                    <a:pt x="16987" y="9340"/>
                  </a:lnTo>
                  <a:cubicBezTo>
                    <a:pt x="14808" y="9340"/>
                    <a:pt x="13055" y="7602"/>
                    <a:pt x="13055" y="5408"/>
                  </a:cubicBezTo>
                  <a:cubicBezTo>
                    <a:pt x="13055" y="3205"/>
                    <a:pt x="14808" y="1468"/>
                    <a:pt x="16987" y="1468"/>
                  </a:cubicBezTo>
                  <a:lnTo>
                    <a:pt x="19199" y="1468"/>
                  </a:lnTo>
                  <a:lnTo>
                    <a:pt x="19199" y="0"/>
                  </a:lnTo>
                  <a:lnTo>
                    <a:pt x="0" y="0"/>
                  </a:lnTo>
                  <a:lnTo>
                    <a:pt x="0" y="10809"/>
                  </a:lnTo>
                  <a:lnTo>
                    <a:pt x="19199" y="10809"/>
                  </a:lnTo>
                  <a:lnTo>
                    <a:pt x="19199" y="93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4608"/>
            </a:p>
          </p:txBody>
        </p:sp>
        <p:pic>
          <p:nvPicPr>
            <p:cNvPr id="11" name="Picture 10"/>
            <p:cNvPicPr>
              <a:picLocks noChangeAspect="1"/>
            </p:cNvPicPr>
            <p:nvPr userDrawn="1"/>
          </p:nvPicPr>
          <p:blipFill>
            <a:blip r:embed="rId3"/>
            <a:stretch>
              <a:fillRect/>
            </a:stretch>
          </p:blipFill>
          <p:spPr bwMode="black">
            <a:xfrm>
              <a:off x="503047" y="7314920"/>
              <a:ext cx="2706624" cy="768757"/>
            </a:xfrm>
            <a:prstGeom prst="rect">
              <a:avLst/>
            </a:prstGeom>
          </p:spPr>
        </p:pic>
        <p:sp>
          <p:nvSpPr>
            <p:cNvPr id="14"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grpSp>
      <p:sp>
        <p:nvSpPr>
          <p:cNvPr id="15" name="Title 1"/>
          <p:cNvSpPr>
            <a:spLocks noGrp="1"/>
          </p:cNvSpPr>
          <p:nvPr userDrawn="1">
            <p:ph type="ctrTitle"/>
          </p:nvPr>
        </p:nvSpPr>
        <p:spPr>
          <a:xfrm>
            <a:off x="685799" y="640080"/>
            <a:ext cx="8686800" cy="3429000"/>
          </a:xfrm>
        </p:spPr>
        <p:txBody>
          <a:bodyPr anchor="b" anchorCtr="0">
            <a:noAutofit/>
          </a:bodyPr>
          <a:lstStyle>
            <a:lvl1pPr>
              <a:defRPr sz="6000">
                <a:solidFill>
                  <a:schemeClr val="tx1"/>
                </a:solidFill>
              </a:defRPr>
            </a:lvl1pPr>
          </a:lstStyle>
          <a:p>
            <a:r>
              <a:rPr lang="en-GB"/>
              <a:t>Click to edit Master title style</a:t>
            </a:r>
            <a:endParaRPr lang="en-US" dirty="0"/>
          </a:p>
        </p:txBody>
      </p:sp>
      <p:sp>
        <p:nvSpPr>
          <p:cNvPr id="16" name="Subtitle 2"/>
          <p:cNvSpPr>
            <a:spLocks noGrp="1"/>
          </p:cNvSpPr>
          <p:nvPr userDrawn="1">
            <p:ph type="subTitle" idx="1"/>
          </p:nvPr>
        </p:nvSpPr>
        <p:spPr>
          <a:xfrm>
            <a:off x="685799" y="4389120"/>
            <a:ext cx="8686801" cy="914400"/>
          </a:xfrm>
        </p:spPr>
        <p:txBody>
          <a:bodyPr>
            <a:noAutofit/>
          </a:bodyPr>
          <a:lstStyle>
            <a:lvl1pPr marL="0" indent="0" algn="l">
              <a:spcBef>
                <a:spcPts val="0"/>
              </a:spcBef>
              <a:buNone/>
              <a:defRPr sz="2800">
                <a:solidFill>
                  <a:schemeClr val="tx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sp>
        <p:nvSpPr>
          <p:cNvPr id="20"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DXC Proprietary and Confidential</a:t>
            </a:r>
          </a:p>
        </p:txBody>
      </p:sp>
      <p:sp>
        <p:nvSpPr>
          <p:cNvPr id="21" name="Text Box 115"/>
          <p:cNvSpPr txBox="1">
            <a:spLocks noChangeArrowheads="1"/>
          </p:cNvSpPr>
          <p:nvPr userDrawn="1"/>
        </p:nvSpPr>
        <p:spPr bwMode="auto">
          <a:xfrm>
            <a:off x="11887200" y="7580439"/>
            <a:ext cx="2057400" cy="274320"/>
          </a:xfrm>
          <a:prstGeom prst="rect">
            <a:avLst/>
          </a:prstGeom>
          <a:noFill/>
          <a:ln w="9525">
            <a:noFill/>
            <a:miter lim="800000"/>
            <a:headEnd/>
            <a:tailEnd/>
          </a:ln>
          <a:effectLst/>
        </p:spPr>
        <p:txBody>
          <a:bodyPr wrap="none" lIns="0" tIns="0" rIns="0" bIns="18288" anchor="ctr" anchorCtr="0">
            <a:noAutofit/>
          </a:bodyPr>
          <a:lstStyle/>
          <a:p>
            <a:pPr algn="r" defTabSz="820738">
              <a:spcBef>
                <a:spcPts val="0"/>
              </a:spcBef>
            </a:pPr>
            <a:fld id="{03C7D0F0-10D5-4191-B6F4-99306F468FEF}" type="datetime4">
              <a:rPr lang="en-US" sz="1400" b="0" smtClean="0">
                <a:solidFill>
                  <a:schemeClr val="tx1"/>
                </a:solidFill>
              </a:rPr>
              <a:pPr algn="r" defTabSz="820738">
                <a:spcBef>
                  <a:spcPts val="0"/>
                </a:spcBef>
              </a:pPr>
              <a:t>October 10, 2019</a:t>
            </a:fld>
            <a:endParaRPr lang="en-US" sz="1400" b="0" dirty="0">
              <a:solidFill>
                <a:schemeClr val="tx1"/>
              </a:solidFill>
            </a:endParaRPr>
          </a:p>
        </p:txBody>
      </p:sp>
    </p:spTree>
    <p:extLst>
      <p:ext uri="{BB962C8B-B14F-4D97-AF65-F5344CB8AC3E}">
        <p14:creationId xmlns:p14="http://schemas.microsoft.com/office/powerpoint/2010/main" val="1288816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05">
    <p:bg>
      <p:bgPr>
        <a:solidFill>
          <a:srgbClr val="000000"/>
        </a:solidFill>
        <a:effectLst/>
      </p:bgPr>
    </p:bg>
    <p:spTree>
      <p:nvGrpSpPr>
        <p:cNvPr id="1" name=""/>
        <p:cNvGrpSpPr/>
        <p:nvPr/>
      </p:nvGrpSpPr>
      <p:grpSpPr>
        <a:xfrm>
          <a:off x="0" y="0"/>
          <a:ext cx="0" cy="0"/>
          <a:chOff x="0" y="0"/>
          <a:chExt cx="0" cy="0"/>
        </a:xfrm>
      </p:grpSpPr>
      <p:grpSp>
        <p:nvGrpSpPr>
          <p:cNvPr id="9" name="Group 8"/>
          <p:cNvGrpSpPr/>
          <p:nvPr userDrawn="1"/>
        </p:nvGrpSpPr>
        <p:grpSpPr>
          <a:xfrm>
            <a:off x="-91440" y="-91440"/>
            <a:ext cx="14813280" cy="8412480"/>
            <a:chOff x="-91440" y="-91440"/>
            <a:chExt cx="14813280" cy="8412480"/>
          </a:xfrm>
        </p:grpSpPr>
        <p:cxnSp>
          <p:nvCxnSpPr>
            <p:cNvPr id="11" name="Straight Connector 10"/>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4630400" cy="8229600"/>
          </a:xfrm>
          <a:prstGeom prst="rect">
            <a:avLst/>
          </a:prstGeom>
        </p:spPr>
      </p:pic>
      <p:sp>
        <p:nvSpPr>
          <p:cNvPr id="15" name="Title 1"/>
          <p:cNvSpPr>
            <a:spLocks noGrp="1"/>
          </p:cNvSpPr>
          <p:nvPr>
            <p:ph type="ctrTitle"/>
          </p:nvPr>
        </p:nvSpPr>
        <p:spPr>
          <a:xfrm>
            <a:off x="685799" y="639763"/>
            <a:ext cx="8686800" cy="342900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16" name="Subtitle 2"/>
          <p:cNvSpPr>
            <a:spLocks noGrp="1"/>
          </p:cNvSpPr>
          <p:nvPr>
            <p:ph type="subTitle" idx="1"/>
          </p:nvPr>
        </p:nvSpPr>
        <p:spPr>
          <a:xfrm>
            <a:off x="685798" y="4389120"/>
            <a:ext cx="8686800" cy="914400"/>
          </a:xfrm>
        </p:spPr>
        <p:txBody>
          <a:bodyPr>
            <a:noAutofit/>
          </a:bodyPr>
          <a:lstStyle>
            <a:lvl1pPr marL="0" indent="0" algn="l">
              <a:spcBef>
                <a:spcPts val="0"/>
              </a:spcBef>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10" name="Picture 9"/>
          <p:cNvPicPr>
            <a:picLocks noChangeAspect="1"/>
          </p:cNvPicPr>
          <p:nvPr userDrawn="1"/>
        </p:nvPicPr>
        <p:blipFill>
          <a:blip r:embed="rId3"/>
          <a:stretch>
            <a:fillRect/>
          </a:stretch>
        </p:blipFill>
        <p:spPr bwMode="black">
          <a:xfrm>
            <a:off x="503047" y="7314920"/>
            <a:ext cx="2706624" cy="768757"/>
          </a:xfrm>
          <a:prstGeom prst="rect">
            <a:avLst/>
          </a:prstGeom>
        </p:spPr>
      </p:pic>
      <p:sp>
        <p:nvSpPr>
          <p:cNvPr id="13"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8" name="Footer Placeholder 4"/>
          <p:cNvSpPr txBox="1">
            <a:spLocks/>
          </p:cNvSpPr>
          <p:nvPr userDrawn="1"/>
        </p:nvSpPr>
        <p:spPr>
          <a:xfrm>
            <a:off x="7543800" y="7580439"/>
            <a:ext cx="6400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100" dirty="0">
                <a:solidFill>
                  <a:schemeClr val="bg1"/>
                </a:solidFill>
              </a:rPr>
              <a:t>DXC Proprietary and Confidential</a:t>
            </a:r>
          </a:p>
        </p:txBody>
      </p:sp>
      <p:sp>
        <p:nvSpPr>
          <p:cNvPr id="20" name="Text Box 115"/>
          <p:cNvSpPr txBox="1">
            <a:spLocks noChangeArrowheads="1"/>
          </p:cNvSpPr>
          <p:nvPr userDrawn="1"/>
        </p:nvSpPr>
        <p:spPr bwMode="auto">
          <a:xfrm>
            <a:off x="11887200" y="640080"/>
            <a:ext cx="2057400" cy="274320"/>
          </a:xfrm>
          <a:prstGeom prst="rect">
            <a:avLst/>
          </a:prstGeom>
          <a:noFill/>
          <a:ln w="9525">
            <a:noFill/>
            <a:miter lim="800000"/>
            <a:headEnd/>
            <a:tailEnd/>
          </a:ln>
          <a:effectLst/>
        </p:spPr>
        <p:txBody>
          <a:bodyPr wrap="none" lIns="0" tIns="0" rIns="0" bIns="0" anchor="t" anchorCtr="0">
            <a:noAutofit/>
          </a:bodyPr>
          <a:lstStyle/>
          <a:p>
            <a:pPr algn="r" defTabSz="820738">
              <a:spcBef>
                <a:spcPts val="0"/>
              </a:spcBef>
            </a:pPr>
            <a:fld id="{03C7D0F0-10D5-4191-B6F4-99306F468FEF}" type="datetime4">
              <a:rPr lang="en-US" sz="1400" b="0" smtClean="0">
                <a:solidFill>
                  <a:schemeClr val="bg1"/>
                </a:solidFill>
              </a:rPr>
              <a:pPr algn="r" defTabSz="820738">
                <a:spcBef>
                  <a:spcPts val="0"/>
                </a:spcBef>
              </a:pPr>
              <a:t>October 10, 2019</a:t>
            </a:fld>
            <a:endParaRPr lang="en-US" sz="1400" b="0" dirty="0">
              <a:solidFill>
                <a:schemeClr val="bg1"/>
              </a:solidFill>
            </a:endParaRPr>
          </a:p>
        </p:txBody>
      </p:sp>
    </p:spTree>
    <p:extLst>
      <p:ext uri="{BB962C8B-B14F-4D97-AF65-F5344CB8AC3E}">
        <p14:creationId xmlns:p14="http://schemas.microsoft.com/office/powerpoint/2010/main" val="3843652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06">
    <p:spTree>
      <p:nvGrpSpPr>
        <p:cNvPr id="1" name=""/>
        <p:cNvGrpSpPr/>
        <p:nvPr/>
      </p:nvGrpSpPr>
      <p:grpSpPr>
        <a:xfrm>
          <a:off x="0" y="0"/>
          <a:ext cx="0" cy="0"/>
          <a:chOff x="0" y="0"/>
          <a:chExt cx="0" cy="0"/>
        </a:xfrm>
      </p:grpSpPr>
      <p:grpSp>
        <p:nvGrpSpPr>
          <p:cNvPr id="9" name="Group 8"/>
          <p:cNvGrpSpPr/>
          <p:nvPr userDrawn="1"/>
        </p:nvGrpSpPr>
        <p:grpSpPr>
          <a:xfrm>
            <a:off x="-91440" y="-91440"/>
            <a:ext cx="14813280" cy="8412480"/>
            <a:chOff x="-91440" y="-91440"/>
            <a:chExt cx="14813280" cy="8412480"/>
          </a:xfrm>
        </p:grpSpPr>
        <p:cxnSp>
          <p:nvCxnSpPr>
            <p:cNvPr id="12" name="Straight Connector 11"/>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4630400" cy="8229600"/>
          </a:xfrm>
          <a:prstGeom prst="rect">
            <a:avLst/>
          </a:prstGeom>
        </p:spPr>
      </p:pic>
      <p:sp>
        <p:nvSpPr>
          <p:cNvPr id="15" name="Title 1"/>
          <p:cNvSpPr>
            <a:spLocks noGrp="1"/>
          </p:cNvSpPr>
          <p:nvPr>
            <p:ph type="ctrTitle"/>
          </p:nvPr>
        </p:nvSpPr>
        <p:spPr>
          <a:xfrm>
            <a:off x="685799" y="640080"/>
            <a:ext cx="8686800" cy="3429000"/>
          </a:xfrm>
        </p:spPr>
        <p:txBody>
          <a:bodyPr anchor="b" anchorCtr="0">
            <a:noAutofit/>
          </a:bodyPr>
          <a:lstStyle>
            <a:lvl1pPr>
              <a:defRPr sz="6000">
                <a:solidFill>
                  <a:schemeClr val="tx1"/>
                </a:solidFill>
              </a:defRPr>
            </a:lvl1pPr>
          </a:lstStyle>
          <a:p>
            <a:r>
              <a:rPr lang="en-GB"/>
              <a:t>Click to edit Master title style</a:t>
            </a:r>
            <a:endParaRPr lang="en-US" dirty="0"/>
          </a:p>
        </p:txBody>
      </p:sp>
      <p:sp>
        <p:nvSpPr>
          <p:cNvPr id="16" name="Subtitle 2"/>
          <p:cNvSpPr>
            <a:spLocks noGrp="1"/>
          </p:cNvSpPr>
          <p:nvPr>
            <p:ph type="subTitle" idx="1"/>
          </p:nvPr>
        </p:nvSpPr>
        <p:spPr>
          <a:xfrm>
            <a:off x="685799" y="4389120"/>
            <a:ext cx="8686800" cy="914400"/>
          </a:xfrm>
        </p:spPr>
        <p:txBody>
          <a:bodyPr>
            <a:noAutofit/>
          </a:bodyPr>
          <a:lstStyle>
            <a:lvl1pPr marL="0" indent="0" algn="l">
              <a:spcBef>
                <a:spcPts val="0"/>
              </a:spcBef>
              <a:buNone/>
              <a:defRPr sz="2800">
                <a:solidFill>
                  <a:schemeClr val="tx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13" name="Picture 12"/>
          <p:cNvPicPr>
            <a:picLocks noChangeAspect="1"/>
          </p:cNvPicPr>
          <p:nvPr userDrawn="1"/>
        </p:nvPicPr>
        <p:blipFill>
          <a:blip r:embed="rId3"/>
          <a:stretch>
            <a:fillRect/>
          </a:stretch>
        </p:blipFill>
        <p:spPr bwMode="black">
          <a:xfrm>
            <a:off x="503047" y="7314920"/>
            <a:ext cx="2706624" cy="768757"/>
          </a:xfrm>
          <a:prstGeom prst="rect">
            <a:avLst/>
          </a:prstGeom>
        </p:spPr>
      </p:pic>
      <p:sp>
        <p:nvSpPr>
          <p:cNvPr id="10"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9" name="Footer Placeholder 4"/>
          <p:cNvSpPr txBox="1">
            <a:spLocks/>
          </p:cNvSpPr>
          <p:nvPr userDrawn="1"/>
        </p:nvSpPr>
        <p:spPr>
          <a:xfrm>
            <a:off x="7543800" y="7580439"/>
            <a:ext cx="6400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100" dirty="0">
                <a:solidFill>
                  <a:schemeClr val="tx1"/>
                </a:solidFill>
              </a:rPr>
              <a:t>DXC Proprietary and Confidential</a:t>
            </a:r>
          </a:p>
        </p:txBody>
      </p:sp>
      <p:sp>
        <p:nvSpPr>
          <p:cNvPr id="21" name="Text Box 115"/>
          <p:cNvSpPr txBox="1">
            <a:spLocks noChangeArrowheads="1"/>
          </p:cNvSpPr>
          <p:nvPr userDrawn="1"/>
        </p:nvSpPr>
        <p:spPr bwMode="auto">
          <a:xfrm>
            <a:off x="11887200" y="640080"/>
            <a:ext cx="2057400" cy="274320"/>
          </a:xfrm>
          <a:prstGeom prst="rect">
            <a:avLst/>
          </a:prstGeom>
          <a:noFill/>
          <a:ln w="9525">
            <a:noFill/>
            <a:miter lim="800000"/>
            <a:headEnd/>
            <a:tailEnd/>
          </a:ln>
          <a:effectLst/>
        </p:spPr>
        <p:txBody>
          <a:bodyPr wrap="none" lIns="0" tIns="0" rIns="0" bIns="0" anchor="t" anchorCtr="0">
            <a:noAutofit/>
          </a:bodyPr>
          <a:lstStyle/>
          <a:p>
            <a:pPr algn="r" defTabSz="820738">
              <a:spcBef>
                <a:spcPts val="0"/>
              </a:spcBef>
            </a:pPr>
            <a:fld id="{03C7D0F0-10D5-4191-B6F4-99306F468FEF}" type="datetime4">
              <a:rPr lang="en-US" sz="1400" b="0" smtClean="0">
                <a:solidFill>
                  <a:schemeClr val="tx1"/>
                </a:solidFill>
              </a:rPr>
              <a:pPr algn="r" defTabSz="820738">
                <a:spcBef>
                  <a:spcPts val="0"/>
                </a:spcBef>
              </a:pPr>
              <a:t>October 10, 2019</a:t>
            </a:fld>
            <a:endParaRPr lang="en-US" sz="1400" b="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685800" y="2057399"/>
            <a:ext cx="13258800" cy="5121276"/>
          </a:xfrm>
        </p:spPr>
        <p:txBody>
          <a:bodyPr numCol="2" spcCol="457200">
            <a:normAutofit/>
          </a:bodyPr>
          <a:lstStyle>
            <a:lvl1pPr marL="457200" indent="-457200">
              <a:spcBef>
                <a:spcPts val="900"/>
              </a:spcBef>
              <a:buFont typeface="+mj-lt"/>
              <a:buAutoNum type="arabicPeriod"/>
              <a:tabLst>
                <a:tab pos="6337300" algn="r"/>
              </a:tabLst>
              <a:defRPr sz="2000"/>
            </a:lvl1pPr>
            <a:lvl2pPr marL="685800" indent="-228600">
              <a:spcBef>
                <a:spcPts val="600"/>
              </a:spcBef>
              <a:buFont typeface="Arial" pitchFamily="34" charset="0"/>
              <a:buChar char="–"/>
              <a:tabLst>
                <a:tab pos="6337300" algn="r"/>
              </a:tabLst>
              <a:defRPr sz="2000"/>
            </a:lvl2pPr>
            <a:lvl3pPr marL="914400" indent="-228600">
              <a:spcBef>
                <a:spcPts val="600"/>
              </a:spcBef>
              <a:buFont typeface="Arial" pitchFamily="34" charset="0"/>
              <a:buChar char="–"/>
              <a:tabLst>
                <a:tab pos="6337300" algn="r"/>
              </a:tabLst>
              <a:defRPr sz="2000"/>
            </a:lvl3pPr>
            <a:lvl4pPr marL="1143000" indent="-228600">
              <a:spcBef>
                <a:spcPts val="600"/>
              </a:spcBef>
              <a:buFont typeface="Arial" pitchFamily="34" charset="0"/>
              <a:buChar char="–"/>
              <a:tabLst>
                <a:tab pos="6337300" algn="r"/>
              </a:tabLst>
              <a:defRPr sz="2000"/>
            </a:lvl4pPr>
            <a:lvl5pPr marL="1371600" indent="-228600">
              <a:spcBef>
                <a:spcPts val="600"/>
              </a:spcBef>
              <a:buFont typeface="Arial" pitchFamily="34" charset="0"/>
              <a:buChar char="–"/>
              <a:tabLst>
                <a:tab pos="6337300" algn="r"/>
              </a:tabLst>
              <a:defRPr sz="2000"/>
            </a:lvl5pPr>
            <a:lvl6pPr marL="1600200" indent="-228600">
              <a:spcBef>
                <a:spcPts val="600"/>
              </a:spcBef>
              <a:buFont typeface="Arial" pitchFamily="34" charset="0"/>
              <a:buChar char="–"/>
              <a:tabLst>
                <a:tab pos="6337300" algn="r"/>
              </a:tabLst>
              <a:defRPr sz="2000" baseline="0"/>
            </a:lvl6pPr>
            <a:lvl7pPr marL="1828800" indent="-228600">
              <a:spcBef>
                <a:spcPts val="600"/>
              </a:spcBef>
              <a:buFont typeface="Arial" pitchFamily="34" charset="0"/>
              <a:buChar char="–"/>
              <a:tabLst>
                <a:tab pos="6337300" algn="r"/>
              </a:tabLst>
              <a:defRPr sz="2000" baseline="0"/>
            </a:lvl7pPr>
            <a:lvl8pPr marL="2057400" indent="-228600">
              <a:spcBef>
                <a:spcPts val="600"/>
              </a:spcBef>
              <a:buFont typeface="Arial" pitchFamily="34" charset="0"/>
              <a:buChar char="–"/>
              <a:tabLst>
                <a:tab pos="6337300" algn="r"/>
              </a:tabLst>
              <a:defRPr sz="2000" baseline="0"/>
            </a:lvl8pPr>
            <a:lvl9pPr marL="2286000" indent="-228600">
              <a:spcBef>
                <a:spcPts val="600"/>
              </a:spcBef>
              <a:buFont typeface="Arial" pitchFamily="34" charset="0"/>
              <a:buChar char="–"/>
              <a:tabLst>
                <a:tab pos="6337300" algn="r"/>
              </a:tabLst>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682854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lvl4pPr marL="457200" indent="-228600">
              <a:buFont typeface="Arial" pitchFamily="34" charset="0"/>
              <a:buChar char="–"/>
              <a:defRPr/>
            </a:lvl4pPr>
            <a:lvl5pPr marL="685800" indent="-228600">
              <a:buFont typeface="Arial" pitchFamily="34" charset="0"/>
              <a:buChar char="–"/>
              <a:defRPr/>
            </a:lvl5pPr>
            <a:lvl6pPr marL="914400" indent="-228600">
              <a:buFont typeface="Arial" pitchFamily="34" charset="0"/>
              <a:buChar char="–"/>
              <a:defRPr baseline="0"/>
            </a:lvl6pPr>
            <a:lvl7pPr marL="1143000" indent="-228600">
              <a:buFont typeface="Arial" pitchFamily="34" charset="0"/>
              <a:buChar char="–"/>
              <a:defRPr baseline="0"/>
            </a:lvl7pPr>
            <a:lvl8pPr marL="1371600" indent="-228600">
              <a:buFont typeface="Arial" pitchFamily="34" charset="0"/>
              <a:buChar char="–"/>
              <a:defRPr baseline="0"/>
            </a:lvl8pPr>
            <a:lvl9pPr marL="1600200" indent="-228600">
              <a:buFont typeface="Arial" pitchFamily="34" charset="0"/>
              <a:buChar char="–"/>
              <a:defRPr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14962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lvl1pPr marL="228600" indent="-228600">
              <a:buFont typeface="Arial" pitchFamily="34" charset="0"/>
              <a:buChar char="•"/>
              <a:defRPr/>
            </a:lvl1pPr>
            <a:lvl2pPr marL="457200" indent="-228600">
              <a:spcBef>
                <a:spcPts val="600"/>
              </a:spcBef>
              <a:buFont typeface="Arial" pitchFamily="34" charset="0"/>
              <a:buChar char="–"/>
              <a:defRPr/>
            </a:lvl2pPr>
            <a:lvl3pPr marL="685800" indent="-228600">
              <a:spcBef>
                <a:spcPts val="600"/>
              </a:spcBef>
              <a:buFont typeface="Arial" pitchFamily="34" charset="0"/>
              <a:buChar char="–"/>
              <a:defRPr/>
            </a:lvl3pPr>
            <a:lvl4pPr marL="914400" indent="-228600">
              <a:spcBef>
                <a:spcPts val="600"/>
              </a:spcBef>
              <a:buFont typeface="Arial" pitchFamily="34" charset="0"/>
              <a:buChar char="–"/>
              <a:defRPr/>
            </a:lvl4pPr>
            <a:lvl5pPr marL="1143000" indent="-228600">
              <a:spcBef>
                <a:spcPts val="600"/>
              </a:spcBef>
              <a:buFont typeface="Arial" pitchFamily="34" charset="0"/>
              <a:buChar char="–"/>
              <a:defRPr/>
            </a:lvl5pPr>
            <a:lvl6pPr marL="1371600" indent="-228600">
              <a:spcBef>
                <a:spcPts val="600"/>
              </a:spcBef>
              <a:buFont typeface="Arial" pitchFamily="34" charset="0"/>
              <a:buChar char="–"/>
              <a:defRPr baseline="0"/>
            </a:lvl6pPr>
            <a:lvl7pPr marL="1600200" indent="-228600">
              <a:spcBef>
                <a:spcPts val="600"/>
              </a:spcBef>
              <a:buFont typeface="Arial" pitchFamily="34" charset="0"/>
              <a:buChar char="–"/>
              <a:defRPr baseline="0"/>
            </a:lvl7pPr>
            <a:lvl8pPr marL="1828800" indent="-228600">
              <a:spcBef>
                <a:spcPts val="600"/>
              </a:spcBef>
              <a:buFont typeface="Arial" pitchFamily="34" charset="0"/>
              <a:buChar char="–"/>
              <a:defRPr baseline="0"/>
            </a:lvl8pPr>
            <a:lvl9pPr marL="2057400" indent="-228600">
              <a:spcBef>
                <a:spcPts val="600"/>
              </a:spcBef>
              <a:buFont typeface="Arial" pitchFamily="34" charset="0"/>
              <a:buChar char="–"/>
              <a:defRPr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grpSp>
        <p:nvGrpSpPr>
          <p:cNvPr id="18" name="Group 17"/>
          <p:cNvGrpSpPr/>
          <p:nvPr userDrawn="1"/>
        </p:nvGrpSpPr>
        <p:grpSpPr>
          <a:xfrm>
            <a:off x="-91440" y="-91440"/>
            <a:ext cx="14813280" cy="8412480"/>
            <a:chOff x="-91440" y="-91440"/>
            <a:chExt cx="14813280" cy="8412480"/>
          </a:xfrm>
        </p:grpSpPr>
        <p:cxnSp>
          <p:nvCxnSpPr>
            <p:cNvPr id="12" name="Straight Connector 11"/>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22" name="Freeform 9"/>
          <p:cNvSpPr>
            <a:spLocks noChangeAspect="1"/>
          </p:cNvSpPr>
          <p:nvPr userDrawn="1"/>
        </p:nvSpPr>
        <p:spPr bwMode="black">
          <a:xfrm>
            <a:off x="448310" y="0"/>
            <a:ext cx="562442" cy="492758"/>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2" name="Title Placeholder 1"/>
          <p:cNvSpPr>
            <a:spLocks noGrp="1"/>
          </p:cNvSpPr>
          <p:nvPr userDrawn="1">
            <p:ph type="title"/>
          </p:nvPr>
        </p:nvSpPr>
        <p:spPr>
          <a:xfrm>
            <a:off x="685800" y="639763"/>
            <a:ext cx="13258800" cy="1417636"/>
          </a:xfrm>
          <a:prstGeom prst="rect">
            <a:avLst/>
          </a:prstGeom>
        </p:spPr>
        <p:txBody>
          <a:bodyPr vert="horz" lIns="0" tIns="0" rIns="0" bIns="0" rtlCol="0" anchor="t" anchorCtr="0">
            <a:normAutofit/>
          </a:bodyPr>
          <a:lstStyle/>
          <a:p>
            <a:r>
              <a:rPr lang="en-GB"/>
              <a:t>Click to edit Master title style</a:t>
            </a:r>
            <a:endParaRPr lang="en-US" dirty="0"/>
          </a:p>
        </p:txBody>
      </p:sp>
      <p:sp>
        <p:nvSpPr>
          <p:cNvPr id="3" name="Text Placeholder 2"/>
          <p:cNvSpPr>
            <a:spLocks noGrp="1"/>
          </p:cNvSpPr>
          <p:nvPr userDrawn="1">
            <p:ph type="body" idx="1"/>
          </p:nvPr>
        </p:nvSpPr>
        <p:spPr>
          <a:xfrm>
            <a:off x="685800" y="2057399"/>
            <a:ext cx="11201400" cy="5121275"/>
          </a:xfrm>
          <a:prstGeom prst="rect">
            <a:avLst/>
          </a:prstGeom>
        </p:spPr>
        <p:txBody>
          <a:bodyPr vert="horz" lIns="0" tIns="0" rIns="0" bIns="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7" name="Picture 6"/>
          <p:cNvPicPr>
            <a:picLocks noChangeAspect="1"/>
          </p:cNvPicPr>
          <p:nvPr userDrawn="1"/>
        </p:nvPicPr>
        <p:blipFill>
          <a:blip r:embed="rId21"/>
          <a:stretch>
            <a:fillRect/>
          </a:stretch>
        </p:blipFill>
        <p:spPr bwMode="black">
          <a:xfrm>
            <a:off x="544830" y="7425690"/>
            <a:ext cx="2048256" cy="581762"/>
          </a:xfrm>
          <a:prstGeom prst="rect">
            <a:avLst/>
          </a:prstGeom>
        </p:spPr>
      </p:pic>
      <p:sp>
        <p:nvSpPr>
          <p:cNvPr id="60"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ts val="0"/>
              </a:spcBef>
            </a:pPr>
            <a:fld id="{03C7D0F0-10D5-4191-B6F4-99306F468FEF}" type="datetime4">
              <a:rPr lang="en-US" sz="1100" b="0" smtClean="0">
                <a:solidFill>
                  <a:schemeClr val="tx1"/>
                </a:solidFill>
              </a:rPr>
              <a:pPr algn="r" defTabSz="820738">
                <a:spcBef>
                  <a:spcPts val="0"/>
                </a:spcBef>
              </a:pPr>
              <a:t>October 10, 2019</a:t>
            </a:fld>
            <a:endParaRPr lang="en-US" sz="1100" b="0" dirty="0">
              <a:solidFill>
                <a:schemeClr val="tx1"/>
              </a:solidFill>
            </a:endParaRPr>
          </a:p>
        </p:txBody>
      </p:sp>
      <p:sp>
        <p:nvSpPr>
          <p:cNvPr id="61"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ts val="0"/>
              </a:spcBef>
            </a:pPr>
            <a:fld id="{18E29826-F105-4F77-B977-03F4A4723A21}" type="slidenum">
              <a:rPr lang="en-US" sz="1100" b="1" smtClean="0">
                <a:solidFill>
                  <a:schemeClr val="tx1"/>
                </a:solidFill>
              </a:rPr>
              <a:pPr algn="r" defTabSz="820738">
                <a:spcBef>
                  <a:spcPts val="0"/>
                </a:spcBef>
              </a:pPr>
              <a:t>‹#›</a:t>
            </a:fld>
            <a:endParaRPr lang="en-US" sz="1100" b="1" dirty="0">
              <a:solidFill>
                <a:schemeClr val="tx1"/>
              </a:solidFill>
            </a:endParaRPr>
          </a:p>
        </p:txBody>
      </p:sp>
      <p:sp>
        <p:nvSpPr>
          <p:cNvPr id="62"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DXC Proprietary and Confidential</a:t>
            </a:r>
          </a:p>
        </p:txBody>
      </p:sp>
    </p:spTree>
    <p:extLst>
      <p:ext uri="{BB962C8B-B14F-4D97-AF65-F5344CB8AC3E}">
        <p14:creationId xmlns:p14="http://schemas.microsoft.com/office/powerpoint/2010/main" val="112899065"/>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64" r:id="rId3"/>
    <p:sldLayoutId id="2147483657" r:id="rId4"/>
    <p:sldLayoutId id="2147483658" r:id="rId5"/>
    <p:sldLayoutId id="2147483665" r:id="rId6"/>
    <p:sldLayoutId id="2147483659" r:id="rId7"/>
    <p:sldLayoutId id="2147483650" r:id="rId8"/>
    <p:sldLayoutId id="2147483666" r:id="rId9"/>
    <p:sldLayoutId id="2147483667" r:id="rId10"/>
    <p:sldLayoutId id="2147483652" r:id="rId11"/>
    <p:sldLayoutId id="2147483660" r:id="rId12"/>
    <p:sldLayoutId id="2147483662" r:id="rId13"/>
    <p:sldLayoutId id="2147483663" r:id="rId14"/>
    <p:sldLayoutId id="2147483651" r:id="rId15"/>
    <p:sldLayoutId id="2147483668" r:id="rId16"/>
    <p:sldLayoutId id="2147483669" r:id="rId17"/>
    <p:sldLayoutId id="2147483655" r:id="rId18"/>
    <p:sldLayoutId id="2147483661"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463040" rtl="0" eaLnBrk="1" latinLnBrk="0" hangingPunct="1">
        <a:lnSpc>
          <a:spcPct val="85000"/>
        </a:lnSpc>
        <a:spcBef>
          <a:spcPct val="0"/>
        </a:spcBef>
        <a:buNone/>
        <a:defRPr sz="4000" b="1" kern="1200">
          <a:solidFill>
            <a:schemeClr val="tx1"/>
          </a:solidFill>
          <a:latin typeface="+mj-lt"/>
          <a:ea typeface="+mj-ea"/>
          <a:cs typeface="+mj-cs"/>
        </a:defRPr>
      </a:lvl1pPr>
    </p:titleStyle>
    <p:bodyStyle>
      <a:lvl1pPr marL="0" indent="0" algn="l" defTabSz="1463040" rtl="0" eaLnBrk="1" latinLnBrk="0" hangingPunct="1">
        <a:spcBef>
          <a:spcPts val="1200"/>
        </a:spcBef>
        <a:buFontTx/>
        <a:buNone/>
        <a:defRPr sz="2000" b="1" kern="1200">
          <a:solidFill>
            <a:schemeClr val="tx1"/>
          </a:solidFill>
          <a:latin typeface="+mn-lt"/>
          <a:ea typeface="+mn-ea"/>
          <a:cs typeface="+mn-cs"/>
        </a:defRPr>
      </a:lvl1pPr>
      <a:lvl2pPr marL="0" indent="0" algn="l" defTabSz="1463040" rtl="0" eaLnBrk="1" latinLnBrk="0" hangingPunct="1">
        <a:spcBef>
          <a:spcPts val="1200"/>
        </a:spcBef>
        <a:buFontTx/>
        <a:buNone/>
        <a:defRPr sz="2000" kern="1200">
          <a:solidFill>
            <a:schemeClr val="tx1"/>
          </a:solidFill>
          <a:latin typeface="+mn-lt"/>
          <a:ea typeface="+mn-ea"/>
          <a:cs typeface="+mn-cs"/>
        </a:defRPr>
      </a:lvl2pPr>
      <a:lvl3pPr marL="228600" indent="-228600" algn="l" defTabSz="1463040" rtl="0" eaLnBrk="1" latinLnBrk="0" hangingPunct="1">
        <a:spcBef>
          <a:spcPts val="1200"/>
        </a:spcBef>
        <a:buFont typeface="Arial" pitchFamily="34" charset="0"/>
        <a:buChar char="•"/>
        <a:tabLst/>
        <a:defRPr sz="2000" kern="1200">
          <a:solidFill>
            <a:schemeClr val="tx1"/>
          </a:solidFill>
          <a:latin typeface="+mn-lt"/>
          <a:ea typeface="+mn-ea"/>
          <a:cs typeface="+mn-cs"/>
        </a:defRPr>
      </a:lvl3pPr>
      <a:lvl4pPr marL="457200" indent="-228600" algn="l" defTabSz="1463040" rtl="0" eaLnBrk="1" latinLnBrk="0" hangingPunct="1">
        <a:spcBef>
          <a:spcPts val="600"/>
        </a:spcBef>
        <a:buFont typeface="Arial" pitchFamily="34" charset="0"/>
        <a:buChar char="–"/>
        <a:tabLst/>
        <a:defRPr sz="2000" kern="1200">
          <a:solidFill>
            <a:schemeClr val="tx1"/>
          </a:solidFill>
          <a:latin typeface="+mn-lt"/>
          <a:ea typeface="+mn-ea"/>
          <a:cs typeface="+mn-cs"/>
        </a:defRPr>
      </a:lvl4pPr>
      <a:lvl5pPr marL="685800" indent="-228600" algn="l" defTabSz="1463040" rtl="0" eaLnBrk="1" latinLnBrk="0" hangingPunct="1">
        <a:spcBef>
          <a:spcPts val="600"/>
        </a:spcBef>
        <a:buFont typeface="Arial" pitchFamily="34" charset="0"/>
        <a:buChar char="–"/>
        <a:tabLst/>
        <a:defRPr sz="2000" kern="1200">
          <a:solidFill>
            <a:schemeClr val="tx1"/>
          </a:solidFill>
          <a:latin typeface="+mn-lt"/>
          <a:ea typeface="+mn-ea"/>
          <a:cs typeface="+mn-cs"/>
        </a:defRPr>
      </a:lvl5pPr>
      <a:lvl6pPr marL="914400" indent="-228600" algn="l" defTabSz="1463040" rtl="0" eaLnBrk="1" latinLnBrk="0" hangingPunct="1">
        <a:spcBef>
          <a:spcPts val="600"/>
        </a:spcBef>
        <a:buFont typeface="Arial" pitchFamily="34" charset="0"/>
        <a:buChar char="–"/>
        <a:defRPr sz="2000" kern="1200">
          <a:solidFill>
            <a:schemeClr val="tx1"/>
          </a:solidFill>
          <a:latin typeface="+mn-lt"/>
          <a:ea typeface="+mn-ea"/>
          <a:cs typeface="+mn-cs"/>
        </a:defRPr>
      </a:lvl6pPr>
      <a:lvl7pPr marL="1143000" indent="-228600" algn="l" defTabSz="1463040" rtl="0" eaLnBrk="1" latinLnBrk="0" hangingPunct="1">
        <a:spcBef>
          <a:spcPts val="600"/>
        </a:spcBef>
        <a:buFont typeface="Arial" pitchFamily="34" charset="0"/>
        <a:buChar char="–"/>
        <a:tabLst/>
        <a:defRPr sz="2000" kern="1200">
          <a:solidFill>
            <a:schemeClr val="tx1"/>
          </a:solidFill>
          <a:latin typeface="+mn-lt"/>
          <a:ea typeface="+mn-ea"/>
          <a:cs typeface="+mn-cs"/>
        </a:defRPr>
      </a:lvl7pPr>
      <a:lvl8pPr marL="1371600" indent="-228600" algn="l" defTabSz="1463040" rtl="0" eaLnBrk="1" latinLnBrk="0" hangingPunct="1">
        <a:spcBef>
          <a:spcPts val="600"/>
        </a:spcBef>
        <a:buFont typeface="Arial" pitchFamily="34" charset="0"/>
        <a:buChar char="–"/>
        <a:defRPr sz="2000" kern="1200" baseline="0">
          <a:solidFill>
            <a:schemeClr val="tx1"/>
          </a:solidFill>
          <a:latin typeface="+mn-lt"/>
          <a:ea typeface="+mn-ea"/>
          <a:cs typeface="+mn-cs"/>
        </a:defRPr>
      </a:lvl8pPr>
      <a:lvl9pPr marL="1600200" indent="-228600" algn="l" defTabSz="1463040" rtl="0" eaLnBrk="1" latinLnBrk="0" hangingPunct="1">
        <a:spcBef>
          <a:spcPts val="600"/>
        </a:spcBef>
        <a:buFont typeface="Arial" pitchFamily="34" charset="0"/>
        <a:buChar char="–"/>
        <a:tabLst/>
        <a:defRPr sz="2000" kern="1200" baseline="0">
          <a:solidFill>
            <a:schemeClr val="tx1"/>
          </a:solidFill>
          <a:latin typeface="+mn-lt"/>
          <a:ea typeface="+mn-ea"/>
          <a:cs typeface="+mn-cs"/>
        </a:defRPr>
      </a:lvl9pPr>
    </p:bodyStyle>
    <p:otherStyle>
      <a:defPPr>
        <a:defRPr lang="en-US"/>
      </a:defPPr>
      <a:lvl1pPr marL="0" algn="l" defTabSz="1463040" rtl="0" eaLnBrk="1" latinLnBrk="0" hangingPunct="1">
        <a:defRPr sz="1800" kern="1200">
          <a:solidFill>
            <a:schemeClr val="tx1"/>
          </a:solidFill>
          <a:latin typeface="+mn-lt"/>
          <a:ea typeface="+mn-ea"/>
          <a:cs typeface="+mn-cs"/>
        </a:defRPr>
      </a:lvl1pPr>
      <a:lvl2pPr marL="731520" algn="l" defTabSz="1463040" rtl="0" eaLnBrk="1" latinLnBrk="0" hangingPunct="1">
        <a:defRPr sz="1800" kern="1200">
          <a:solidFill>
            <a:schemeClr val="tx1"/>
          </a:solidFill>
          <a:latin typeface="+mn-lt"/>
          <a:ea typeface="+mn-ea"/>
          <a:cs typeface="+mn-cs"/>
        </a:defRPr>
      </a:lvl2pPr>
      <a:lvl3pPr marL="1463040" algn="l" defTabSz="1463040" rtl="0" eaLnBrk="1" latinLnBrk="0" hangingPunct="1">
        <a:defRPr sz="1800" kern="1200">
          <a:solidFill>
            <a:schemeClr val="tx1"/>
          </a:solidFill>
          <a:latin typeface="+mn-lt"/>
          <a:ea typeface="+mn-ea"/>
          <a:cs typeface="+mn-cs"/>
        </a:defRPr>
      </a:lvl3pPr>
      <a:lvl4pPr marL="2194560" algn="l" defTabSz="1463040" rtl="0" eaLnBrk="1" latinLnBrk="0" hangingPunct="1">
        <a:defRPr sz="1800" kern="1200">
          <a:solidFill>
            <a:schemeClr val="tx1"/>
          </a:solidFill>
          <a:latin typeface="+mn-lt"/>
          <a:ea typeface="+mn-ea"/>
          <a:cs typeface="+mn-cs"/>
        </a:defRPr>
      </a:lvl4pPr>
      <a:lvl5pPr marL="2926080" algn="l" defTabSz="1463040" rtl="0" eaLnBrk="1" latinLnBrk="0" hangingPunct="1">
        <a:defRPr sz="1800" kern="1200">
          <a:solidFill>
            <a:schemeClr val="tx1"/>
          </a:solidFill>
          <a:latin typeface="+mn-lt"/>
          <a:ea typeface="+mn-ea"/>
          <a:cs typeface="+mn-cs"/>
        </a:defRPr>
      </a:lvl5pPr>
      <a:lvl6pPr marL="3657600" algn="l" defTabSz="1463040" rtl="0" eaLnBrk="1" latinLnBrk="0" hangingPunct="1">
        <a:defRPr sz="1800" kern="1200">
          <a:solidFill>
            <a:schemeClr val="tx1"/>
          </a:solidFill>
          <a:latin typeface="+mn-lt"/>
          <a:ea typeface="+mn-ea"/>
          <a:cs typeface="+mn-cs"/>
        </a:defRPr>
      </a:lvl6pPr>
      <a:lvl7pPr marL="4389120" algn="l" defTabSz="1463040" rtl="0" eaLnBrk="1" latinLnBrk="0" hangingPunct="1">
        <a:defRPr sz="1800" kern="1200">
          <a:solidFill>
            <a:schemeClr val="tx1"/>
          </a:solidFill>
          <a:latin typeface="+mn-lt"/>
          <a:ea typeface="+mn-ea"/>
          <a:cs typeface="+mn-cs"/>
        </a:defRPr>
      </a:lvl7pPr>
      <a:lvl8pPr marL="5120640" algn="l" defTabSz="1463040" rtl="0" eaLnBrk="1" latinLnBrk="0" hangingPunct="1">
        <a:defRPr sz="1800" kern="1200">
          <a:solidFill>
            <a:schemeClr val="tx1"/>
          </a:solidFill>
          <a:latin typeface="+mn-lt"/>
          <a:ea typeface="+mn-ea"/>
          <a:cs typeface="+mn-cs"/>
        </a:defRPr>
      </a:lvl8pPr>
      <a:lvl9pPr marL="5852160" algn="l" defTabSz="146304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 userDrawn="1">
          <p15:clr>
            <a:srgbClr val="F26B43"/>
          </p15:clr>
        </p15:guide>
        <p15:guide id="2" pos="4608" userDrawn="1">
          <p15:clr>
            <a:srgbClr val="F26B43"/>
          </p15:clr>
        </p15:guide>
        <p15:guide id="3" pos="432" userDrawn="1">
          <p15:clr>
            <a:srgbClr val="F26B43"/>
          </p15:clr>
        </p15:guide>
        <p15:guide id="4" pos="3024" userDrawn="1">
          <p15:clr>
            <a:srgbClr val="F26B43"/>
          </p15:clr>
        </p15:guide>
        <p15:guide id="5" pos="3312" userDrawn="1">
          <p15:clr>
            <a:srgbClr val="F26B43"/>
          </p15:clr>
        </p15:guide>
        <p15:guide id="6" pos="4464" userDrawn="1">
          <p15:clr>
            <a:srgbClr val="F26B43"/>
          </p15:clr>
        </p15:guide>
        <p15:guide id="7" pos="4752" userDrawn="1">
          <p15:clr>
            <a:srgbClr val="F26B43"/>
          </p15:clr>
        </p15:guide>
        <p15:guide id="8" pos="5904" userDrawn="1">
          <p15:clr>
            <a:srgbClr val="F26B43"/>
          </p15:clr>
        </p15:guide>
        <p15:guide id="9" pos="6192" userDrawn="1">
          <p15:clr>
            <a:srgbClr val="F26B43"/>
          </p15:clr>
        </p15:guide>
        <p15:guide id="10" pos="7488" userDrawn="1">
          <p15:clr>
            <a:srgbClr val="F26B43"/>
          </p15:clr>
        </p15:guide>
        <p15:guide id="11" pos="8784" userDrawn="1">
          <p15:clr>
            <a:srgbClr val="F26B43"/>
          </p15:clr>
        </p15:guide>
        <p15:guide id="12" orient="horz" pos="1296" userDrawn="1">
          <p15:clr>
            <a:srgbClr val="F26B43"/>
          </p15:clr>
        </p15:guide>
        <p15:guide id="13" orient="horz" pos="4522" userDrawn="1">
          <p15:clr>
            <a:srgbClr val="F26B43"/>
          </p15:clr>
        </p15:guide>
        <p15:guide id="14" orient="horz" pos="489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hyperlink" Target="https://labs.db.com/" TargetMode="Externa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9.xml"/><Relationship Id="rId5" Type="http://schemas.openxmlformats.org/officeDocument/2006/relationships/image" Target="../media/image8.tiff"/><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FD160-62F0-B247-B8DC-310B8D5E49DE}"/>
              </a:ext>
            </a:extLst>
          </p:cNvPr>
          <p:cNvSpPr>
            <a:spLocks noGrp="1"/>
          </p:cNvSpPr>
          <p:nvPr>
            <p:ph type="ctrTitle"/>
          </p:nvPr>
        </p:nvSpPr>
        <p:spPr>
          <a:xfrm>
            <a:off x="762472" y="3034680"/>
            <a:ext cx="8686800" cy="1682155"/>
          </a:xfrm>
        </p:spPr>
        <p:txBody>
          <a:bodyPr/>
          <a:lstStyle/>
          <a:p>
            <a:r>
              <a:rPr lang="en-US" dirty="0"/>
              <a:t>Propel</a:t>
            </a:r>
            <a:br>
              <a:rPr lang="en-US" dirty="0"/>
            </a:br>
            <a:r>
              <a:rPr lang="en-US" dirty="0"/>
              <a:t>	</a:t>
            </a:r>
          </a:p>
        </p:txBody>
      </p:sp>
      <p:sp>
        <p:nvSpPr>
          <p:cNvPr id="3" name="Subtitle 2">
            <a:extLst>
              <a:ext uri="{FF2B5EF4-FFF2-40B4-BE49-F238E27FC236}">
                <a16:creationId xmlns:a16="http://schemas.microsoft.com/office/drawing/2014/main" id="{FD7B6E78-8212-6341-B854-2FC3240AEB4C}"/>
              </a:ext>
            </a:extLst>
          </p:cNvPr>
          <p:cNvSpPr>
            <a:spLocks noGrp="1"/>
          </p:cNvSpPr>
          <p:nvPr>
            <p:ph type="subTitle" idx="1"/>
          </p:nvPr>
        </p:nvSpPr>
        <p:spPr>
          <a:xfrm>
            <a:off x="762472" y="4124722"/>
            <a:ext cx="8686800" cy="914400"/>
          </a:xfrm>
        </p:spPr>
        <p:txBody>
          <a:bodyPr/>
          <a:lstStyle/>
          <a:p>
            <a:r>
              <a:rPr lang="en-US" dirty="0"/>
              <a:t>Innovation enabled</a:t>
            </a:r>
            <a:endParaRPr lang="en-US" b="0" dirty="0"/>
          </a:p>
        </p:txBody>
      </p:sp>
    </p:spTree>
    <p:extLst>
      <p:ext uri="{BB962C8B-B14F-4D97-AF65-F5344CB8AC3E}">
        <p14:creationId xmlns:p14="http://schemas.microsoft.com/office/powerpoint/2010/main" val="2583181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68B72-E541-8F46-9C43-1EFF8D568613}"/>
              </a:ext>
            </a:extLst>
          </p:cNvPr>
          <p:cNvSpPr>
            <a:spLocks noGrp="1"/>
          </p:cNvSpPr>
          <p:nvPr>
            <p:ph type="title"/>
          </p:nvPr>
        </p:nvSpPr>
        <p:spPr>
          <a:xfrm>
            <a:off x="685800" y="639763"/>
            <a:ext cx="13258800" cy="572601"/>
          </a:xfrm>
        </p:spPr>
        <p:txBody>
          <a:bodyPr>
            <a:normAutofit/>
          </a:bodyPr>
          <a:lstStyle/>
          <a:p>
            <a:r>
              <a:rPr lang="en-US" sz="3600" dirty="0"/>
              <a:t>Deutsche Account – ‘Working Modes’</a:t>
            </a:r>
          </a:p>
        </p:txBody>
      </p:sp>
      <p:sp>
        <p:nvSpPr>
          <p:cNvPr id="11" name="Pie 10">
            <a:extLst>
              <a:ext uri="{FF2B5EF4-FFF2-40B4-BE49-F238E27FC236}">
                <a16:creationId xmlns:a16="http://schemas.microsoft.com/office/drawing/2014/main" id="{421266BF-016A-F74F-9AD1-023DE068B68C}"/>
              </a:ext>
            </a:extLst>
          </p:cNvPr>
          <p:cNvSpPr/>
          <p:nvPr/>
        </p:nvSpPr>
        <p:spPr>
          <a:xfrm>
            <a:off x="308009" y="1495069"/>
            <a:ext cx="4516965" cy="4361657"/>
          </a:xfrm>
          <a:prstGeom prst="pie">
            <a:avLst>
              <a:gd name="adj1" fmla="val 14676"/>
              <a:gd name="adj2" fmla="val 16199999"/>
            </a:avLst>
          </a:prstGeom>
          <a:ln>
            <a:no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Pie 11">
            <a:extLst>
              <a:ext uri="{FF2B5EF4-FFF2-40B4-BE49-F238E27FC236}">
                <a16:creationId xmlns:a16="http://schemas.microsoft.com/office/drawing/2014/main" id="{680B02C4-BF91-724E-A173-CDFFB8879C50}"/>
              </a:ext>
            </a:extLst>
          </p:cNvPr>
          <p:cNvSpPr/>
          <p:nvPr/>
        </p:nvSpPr>
        <p:spPr>
          <a:xfrm rot="16200000">
            <a:off x="520506" y="1458360"/>
            <a:ext cx="4248472" cy="4289649"/>
          </a:xfrm>
          <a:prstGeom prst="pie">
            <a:avLst>
              <a:gd name="adj1" fmla="val 0"/>
              <a:gd name="adj2" fmla="val 3844324"/>
            </a:avLst>
          </a:prstGeom>
          <a:solidFill>
            <a:schemeClr val="bg2"/>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Pie 12">
            <a:extLst>
              <a:ext uri="{FF2B5EF4-FFF2-40B4-BE49-F238E27FC236}">
                <a16:creationId xmlns:a16="http://schemas.microsoft.com/office/drawing/2014/main" id="{01C27A62-6320-7242-8AFB-6346F6270D0A}"/>
              </a:ext>
            </a:extLst>
          </p:cNvPr>
          <p:cNvSpPr/>
          <p:nvPr/>
        </p:nvSpPr>
        <p:spPr>
          <a:xfrm rot="20253122">
            <a:off x="735418" y="1232419"/>
            <a:ext cx="4075719" cy="4741533"/>
          </a:xfrm>
          <a:prstGeom prst="pie">
            <a:avLst>
              <a:gd name="adj1" fmla="val 21424716"/>
              <a:gd name="adj2" fmla="val 1339226"/>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TextBox 14">
            <a:extLst>
              <a:ext uri="{FF2B5EF4-FFF2-40B4-BE49-F238E27FC236}">
                <a16:creationId xmlns:a16="http://schemas.microsoft.com/office/drawing/2014/main" id="{DDC6677D-9512-6540-8328-09159352B2D1}"/>
              </a:ext>
            </a:extLst>
          </p:cNvPr>
          <p:cNvSpPr txBox="1"/>
          <p:nvPr/>
        </p:nvSpPr>
        <p:spPr>
          <a:xfrm>
            <a:off x="1208706" y="3757937"/>
            <a:ext cx="2194832" cy="535531"/>
          </a:xfrm>
          <a:prstGeom prst="rect">
            <a:avLst/>
          </a:prstGeom>
          <a:noFill/>
        </p:spPr>
        <p:txBody>
          <a:bodyPr wrap="none" rtlCol="0">
            <a:spAutoFit/>
          </a:bodyPr>
          <a:lstStyle/>
          <a:p>
            <a:r>
              <a:rPr lang="en-US" dirty="0">
                <a:solidFill>
                  <a:schemeClr val="bg1"/>
                </a:solidFill>
              </a:rPr>
              <a:t>Mode1: Run</a:t>
            </a:r>
          </a:p>
        </p:txBody>
      </p:sp>
      <p:sp>
        <p:nvSpPr>
          <p:cNvPr id="18" name="TextBox 17">
            <a:extLst>
              <a:ext uri="{FF2B5EF4-FFF2-40B4-BE49-F238E27FC236}">
                <a16:creationId xmlns:a16="http://schemas.microsoft.com/office/drawing/2014/main" id="{34F80CA3-8BD1-DA48-B1B9-15F61281205C}"/>
              </a:ext>
            </a:extLst>
          </p:cNvPr>
          <p:cNvSpPr txBox="1"/>
          <p:nvPr/>
        </p:nvSpPr>
        <p:spPr>
          <a:xfrm>
            <a:off x="1687083" y="5872847"/>
            <a:ext cx="1757212" cy="523220"/>
          </a:xfrm>
          <a:prstGeom prst="rect">
            <a:avLst/>
          </a:prstGeom>
          <a:noFill/>
        </p:spPr>
        <p:txBody>
          <a:bodyPr wrap="none" rtlCol="0">
            <a:spAutoFit/>
          </a:bodyPr>
          <a:lstStyle/>
          <a:p>
            <a:pPr algn="ctr"/>
            <a:r>
              <a:rPr lang="en-US" sz="1400" dirty="0"/>
              <a:t>NB: Proportions are</a:t>
            </a:r>
          </a:p>
          <a:p>
            <a:pPr algn="ctr"/>
            <a:r>
              <a:rPr lang="en-US" sz="1400" dirty="0"/>
              <a:t>illustrative only!</a:t>
            </a:r>
          </a:p>
        </p:txBody>
      </p:sp>
      <p:sp>
        <p:nvSpPr>
          <p:cNvPr id="19" name="TextBox 18">
            <a:extLst>
              <a:ext uri="{FF2B5EF4-FFF2-40B4-BE49-F238E27FC236}">
                <a16:creationId xmlns:a16="http://schemas.microsoft.com/office/drawing/2014/main" id="{4A2D0648-DF4D-D846-B2CA-81382A1FD3BB}"/>
              </a:ext>
            </a:extLst>
          </p:cNvPr>
          <p:cNvSpPr txBox="1"/>
          <p:nvPr/>
        </p:nvSpPr>
        <p:spPr>
          <a:xfrm>
            <a:off x="5674141" y="3466728"/>
            <a:ext cx="8258230" cy="4154984"/>
          </a:xfrm>
          <a:prstGeom prst="rect">
            <a:avLst/>
          </a:prstGeom>
          <a:noFill/>
          <a:ln>
            <a:solidFill>
              <a:schemeClr val="tx1"/>
            </a:solidFill>
          </a:ln>
        </p:spPr>
        <p:txBody>
          <a:bodyPr wrap="square" rtlCol="0">
            <a:spAutoFit/>
          </a:bodyPr>
          <a:lstStyle/>
          <a:p>
            <a:pPr marL="342900" indent="-342900">
              <a:buFont typeface="Arial" panose="020B0604020202020204" pitchFamily="34" charset="0"/>
              <a:buChar char="•"/>
            </a:pPr>
            <a:r>
              <a:rPr lang="en-US" sz="2400" u="sng" dirty="0"/>
              <a:t>Mode1</a:t>
            </a:r>
            <a:r>
              <a:rPr lang="en-US" sz="2400" dirty="0"/>
              <a:t>: Day to day Run/Change portfolio on the DB Account (DLS and existing pipeline)</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u="sng" dirty="0"/>
              <a:t>Mode2</a:t>
            </a:r>
            <a:r>
              <a:rPr lang="en-US" sz="2400" dirty="0"/>
              <a:t>: Digital Transformation work supported by technologies DXC has already with a go-to-market capability (Workplace efficiency, OCR/ICR, Records </a:t>
            </a:r>
            <a:r>
              <a:rPr lang="en-US" sz="2400" dirty="0" err="1"/>
              <a:t>Mgmt</a:t>
            </a:r>
            <a:r>
              <a:rPr lang="en-US" sz="2400" dirty="0"/>
              <a:t>)</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u="sng" dirty="0"/>
              <a:t>Mode3</a:t>
            </a:r>
            <a:r>
              <a:rPr lang="en-US" sz="2400" dirty="0"/>
              <a:t>: Innovation in very early stages and needs focus to produce impact for the client and drive value for DXC (</a:t>
            </a:r>
            <a:r>
              <a:rPr lang="en-US" sz="2400" dirty="0" err="1"/>
              <a:t>Semmle</a:t>
            </a:r>
            <a:r>
              <a:rPr lang="en-US" sz="2400" dirty="0"/>
              <a:t> for *IBOR remediation, </a:t>
            </a:r>
            <a:r>
              <a:rPr lang="en-US" sz="2400" dirty="0" err="1"/>
              <a:t>VeridiumID</a:t>
            </a:r>
            <a:r>
              <a:rPr lang="en-US" sz="2400" dirty="0"/>
              <a:t>)</a:t>
            </a:r>
          </a:p>
        </p:txBody>
      </p:sp>
      <p:sp>
        <p:nvSpPr>
          <p:cNvPr id="20" name="TextBox 19">
            <a:extLst>
              <a:ext uri="{FF2B5EF4-FFF2-40B4-BE49-F238E27FC236}">
                <a16:creationId xmlns:a16="http://schemas.microsoft.com/office/drawing/2014/main" id="{C432E999-18AA-EE4C-B1CC-DEAC09F61F05}"/>
              </a:ext>
            </a:extLst>
          </p:cNvPr>
          <p:cNvSpPr txBox="1"/>
          <p:nvPr/>
        </p:nvSpPr>
        <p:spPr>
          <a:xfrm>
            <a:off x="4095155" y="1310586"/>
            <a:ext cx="2653996" cy="978729"/>
          </a:xfrm>
          <a:prstGeom prst="rect">
            <a:avLst/>
          </a:prstGeom>
          <a:noFill/>
        </p:spPr>
        <p:txBody>
          <a:bodyPr wrap="none" rtlCol="0">
            <a:spAutoFit/>
          </a:bodyPr>
          <a:lstStyle/>
          <a:p>
            <a:r>
              <a:rPr lang="en-US" dirty="0"/>
              <a:t>Mode2: Digital </a:t>
            </a:r>
            <a:br>
              <a:rPr lang="en-US" dirty="0"/>
            </a:br>
            <a:r>
              <a:rPr lang="en-US" dirty="0"/>
              <a:t>Transformation</a:t>
            </a:r>
          </a:p>
        </p:txBody>
      </p:sp>
      <p:sp>
        <p:nvSpPr>
          <p:cNvPr id="21" name="TextBox 20">
            <a:extLst>
              <a:ext uri="{FF2B5EF4-FFF2-40B4-BE49-F238E27FC236}">
                <a16:creationId xmlns:a16="http://schemas.microsoft.com/office/drawing/2014/main" id="{BC6EF1B8-3E98-7242-8C09-05B24E88B367}"/>
              </a:ext>
            </a:extLst>
          </p:cNvPr>
          <p:cNvSpPr txBox="1"/>
          <p:nvPr/>
        </p:nvSpPr>
        <p:spPr>
          <a:xfrm>
            <a:off x="4938936" y="2917832"/>
            <a:ext cx="3220753" cy="535531"/>
          </a:xfrm>
          <a:prstGeom prst="rect">
            <a:avLst/>
          </a:prstGeom>
          <a:noFill/>
        </p:spPr>
        <p:txBody>
          <a:bodyPr wrap="none" rtlCol="0">
            <a:spAutoFit/>
          </a:bodyPr>
          <a:lstStyle/>
          <a:p>
            <a:r>
              <a:rPr lang="en-US" dirty="0"/>
              <a:t>Mode3: Innovation</a:t>
            </a:r>
          </a:p>
        </p:txBody>
      </p:sp>
    </p:spTree>
    <p:extLst>
      <p:ext uri="{BB962C8B-B14F-4D97-AF65-F5344CB8AC3E}">
        <p14:creationId xmlns:p14="http://schemas.microsoft.com/office/powerpoint/2010/main" val="157785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68B72-E541-8F46-9C43-1EFF8D568613}"/>
              </a:ext>
            </a:extLst>
          </p:cNvPr>
          <p:cNvSpPr>
            <a:spLocks noGrp="1"/>
          </p:cNvSpPr>
          <p:nvPr>
            <p:ph type="title"/>
          </p:nvPr>
        </p:nvSpPr>
        <p:spPr>
          <a:xfrm>
            <a:off x="685800" y="639763"/>
            <a:ext cx="13258800" cy="572601"/>
          </a:xfrm>
        </p:spPr>
        <p:txBody>
          <a:bodyPr>
            <a:normAutofit/>
          </a:bodyPr>
          <a:lstStyle/>
          <a:p>
            <a:r>
              <a:rPr lang="en-US" sz="3600" dirty="0"/>
              <a:t>Deutsche Account – ‘Changing Modes’</a:t>
            </a:r>
          </a:p>
        </p:txBody>
      </p:sp>
      <p:sp>
        <p:nvSpPr>
          <p:cNvPr id="11" name="Pie 10">
            <a:extLst>
              <a:ext uri="{FF2B5EF4-FFF2-40B4-BE49-F238E27FC236}">
                <a16:creationId xmlns:a16="http://schemas.microsoft.com/office/drawing/2014/main" id="{421266BF-016A-F74F-9AD1-023DE068B68C}"/>
              </a:ext>
            </a:extLst>
          </p:cNvPr>
          <p:cNvSpPr/>
          <p:nvPr/>
        </p:nvSpPr>
        <p:spPr>
          <a:xfrm>
            <a:off x="308009" y="1495069"/>
            <a:ext cx="4516965" cy="4361657"/>
          </a:xfrm>
          <a:prstGeom prst="pie">
            <a:avLst>
              <a:gd name="adj1" fmla="val 14676"/>
              <a:gd name="adj2" fmla="val 16199999"/>
            </a:avLst>
          </a:prstGeom>
          <a:ln>
            <a:no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Pie 11">
            <a:extLst>
              <a:ext uri="{FF2B5EF4-FFF2-40B4-BE49-F238E27FC236}">
                <a16:creationId xmlns:a16="http://schemas.microsoft.com/office/drawing/2014/main" id="{680B02C4-BF91-724E-A173-CDFFB8879C50}"/>
              </a:ext>
            </a:extLst>
          </p:cNvPr>
          <p:cNvSpPr/>
          <p:nvPr/>
        </p:nvSpPr>
        <p:spPr>
          <a:xfrm rot="16200000">
            <a:off x="520506" y="1458360"/>
            <a:ext cx="4248472" cy="4289649"/>
          </a:xfrm>
          <a:prstGeom prst="pie">
            <a:avLst>
              <a:gd name="adj1" fmla="val 0"/>
              <a:gd name="adj2" fmla="val 3844324"/>
            </a:avLst>
          </a:prstGeom>
          <a:solidFill>
            <a:schemeClr val="bg2"/>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Pie 12">
            <a:extLst>
              <a:ext uri="{FF2B5EF4-FFF2-40B4-BE49-F238E27FC236}">
                <a16:creationId xmlns:a16="http://schemas.microsoft.com/office/drawing/2014/main" id="{01C27A62-6320-7242-8AFB-6346F6270D0A}"/>
              </a:ext>
            </a:extLst>
          </p:cNvPr>
          <p:cNvSpPr/>
          <p:nvPr/>
        </p:nvSpPr>
        <p:spPr>
          <a:xfrm rot="20253122">
            <a:off x="735418" y="1232419"/>
            <a:ext cx="4075719" cy="4741533"/>
          </a:xfrm>
          <a:prstGeom prst="pie">
            <a:avLst>
              <a:gd name="adj1" fmla="val 21424716"/>
              <a:gd name="adj2" fmla="val 1339226"/>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a:t>
            </a:r>
          </a:p>
          <a:p>
            <a:pPr algn="ctr"/>
            <a:r>
              <a:rPr lang="en-US" dirty="0">
                <a:solidFill>
                  <a:schemeClr val="tx1"/>
                </a:solidFill>
              </a:rPr>
              <a:t>                        </a:t>
            </a:r>
          </a:p>
        </p:txBody>
      </p:sp>
      <p:sp>
        <p:nvSpPr>
          <p:cNvPr id="3" name="Circular Arrow 2">
            <a:extLst>
              <a:ext uri="{FF2B5EF4-FFF2-40B4-BE49-F238E27FC236}">
                <a16:creationId xmlns:a16="http://schemas.microsoft.com/office/drawing/2014/main" id="{8F0951B3-2BEE-C54D-8D94-490E7078210F}"/>
              </a:ext>
            </a:extLst>
          </p:cNvPr>
          <p:cNvSpPr/>
          <p:nvPr/>
        </p:nvSpPr>
        <p:spPr>
          <a:xfrm rot="17186264" flipV="1">
            <a:off x="3649141" y="2391388"/>
            <a:ext cx="1662730" cy="1217800"/>
          </a:xfrm>
          <a:prstGeom prst="circularArrow">
            <a:avLst>
              <a:gd name="adj1" fmla="val 4962"/>
              <a:gd name="adj2" fmla="val 904581"/>
              <a:gd name="adj3" fmla="val 20595960"/>
              <a:gd name="adj4" fmla="val 17071081"/>
              <a:gd name="adj5" fmla="val 16252"/>
            </a:avLst>
          </a:prstGeom>
          <a:solidFill>
            <a:srgbClr val="FF0000"/>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Circular Arrow 13">
            <a:extLst>
              <a:ext uri="{FF2B5EF4-FFF2-40B4-BE49-F238E27FC236}">
                <a16:creationId xmlns:a16="http://schemas.microsoft.com/office/drawing/2014/main" id="{DAB8E23C-4E50-464C-A5C9-CC86928009C4}"/>
              </a:ext>
            </a:extLst>
          </p:cNvPr>
          <p:cNvSpPr/>
          <p:nvPr/>
        </p:nvSpPr>
        <p:spPr>
          <a:xfrm rot="13051447" flipH="1" flipV="1">
            <a:off x="3119153" y="2165356"/>
            <a:ext cx="1657981" cy="1217800"/>
          </a:xfrm>
          <a:prstGeom prst="circularArrow">
            <a:avLst>
              <a:gd name="adj1" fmla="val 4962"/>
              <a:gd name="adj2" fmla="val 904581"/>
              <a:gd name="adj3" fmla="val 20595960"/>
              <a:gd name="adj4" fmla="val 17071081"/>
              <a:gd name="adj5" fmla="val 16252"/>
            </a:avLst>
          </a:prstGeom>
          <a:solidFill>
            <a:srgbClr val="00B050"/>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Circular Arrow 20">
            <a:extLst>
              <a:ext uri="{FF2B5EF4-FFF2-40B4-BE49-F238E27FC236}">
                <a16:creationId xmlns:a16="http://schemas.microsoft.com/office/drawing/2014/main" id="{C58A080D-0C0B-384A-A70C-F8742C2877AA}"/>
              </a:ext>
            </a:extLst>
          </p:cNvPr>
          <p:cNvSpPr/>
          <p:nvPr/>
        </p:nvSpPr>
        <p:spPr>
          <a:xfrm rot="13051447" flipV="1">
            <a:off x="6948018" y="4262289"/>
            <a:ext cx="1662730" cy="1217800"/>
          </a:xfrm>
          <a:prstGeom prst="circularArrow">
            <a:avLst>
              <a:gd name="adj1" fmla="val 4962"/>
              <a:gd name="adj2" fmla="val 904581"/>
              <a:gd name="adj3" fmla="val 20595960"/>
              <a:gd name="adj4" fmla="val 17071081"/>
              <a:gd name="adj5" fmla="val 16252"/>
            </a:avLst>
          </a:prstGeom>
          <a:solidFill>
            <a:srgbClr val="00B050"/>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Circular Arrow 19">
            <a:extLst>
              <a:ext uri="{FF2B5EF4-FFF2-40B4-BE49-F238E27FC236}">
                <a16:creationId xmlns:a16="http://schemas.microsoft.com/office/drawing/2014/main" id="{E60F83E9-8DE5-4A4F-BD42-F7749F86EAFF}"/>
              </a:ext>
            </a:extLst>
          </p:cNvPr>
          <p:cNvSpPr/>
          <p:nvPr/>
        </p:nvSpPr>
        <p:spPr>
          <a:xfrm rot="13026369" flipV="1">
            <a:off x="8428878" y="1272316"/>
            <a:ext cx="1662730" cy="1217800"/>
          </a:xfrm>
          <a:prstGeom prst="circularArrow">
            <a:avLst>
              <a:gd name="adj1" fmla="val 4962"/>
              <a:gd name="adj2" fmla="val 904581"/>
              <a:gd name="adj3" fmla="val 20595960"/>
              <a:gd name="adj4" fmla="val 17071081"/>
              <a:gd name="adj5" fmla="val 16252"/>
            </a:avLst>
          </a:prstGeom>
          <a:solidFill>
            <a:srgbClr val="FF0000"/>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extLst>
              <a:ext uri="{FF2B5EF4-FFF2-40B4-BE49-F238E27FC236}">
                <a16:creationId xmlns:a16="http://schemas.microsoft.com/office/drawing/2014/main" id="{9E1B8AE5-E56F-7D49-B36A-C38E7E969984}"/>
              </a:ext>
            </a:extLst>
          </p:cNvPr>
          <p:cNvSpPr txBox="1"/>
          <p:nvPr/>
        </p:nvSpPr>
        <p:spPr>
          <a:xfrm>
            <a:off x="8746289" y="1577711"/>
            <a:ext cx="5481680" cy="2308324"/>
          </a:xfrm>
          <a:prstGeom prst="rect">
            <a:avLst/>
          </a:prstGeom>
          <a:noFill/>
          <a:ln>
            <a:solidFill>
              <a:schemeClr val="tx1"/>
            </a:solidFill>
          </a:ln>
        </p:spPr>
        <p:txBody>
          <a:bodyPr wrap="square" rtlCol="0">
            <a:spAutoFit/>
          </a:bodyPr>
          <a:lstStyle/>
          <a:p>
            <a:r>
              <a:rPr lang="en-US" sz="1800" u="sng" dirty="0"/>
              <a:t>Experiment to Scale</a:t>
            </a:r>
            <a:r>
              <a:rPr lang="en-US" sz="1800" dirty="0"/>
              <a:t>: This needs the full innovation pipeline implemented. Ideation, incubation, acceleration, transformation and scale. </a:t>
            </a:r>
            <a:r>
              <a:rPr lang="en-US" sz="1800" dirty="0" err="1"/>
              <a:t>Rigour</a:t>
            </a:r>
            <a:r>
              <a:rPr lang="en-US" sz="1800" dirty="0"/>
              <a:t> around tollgates and funding. Star chambers to green-light experiments.  Happily we have an operating model for how this could work and much of the ecosystem in place to leverage it. </a:t>
            </a:r>
          </a:p>
          <a:p>
            <a:r>
              <a:rPr lang="en-US" sz="1800" dirty="0"/>
              <a:t>We just need to start!</a:t>
            </a:r>
          </a:p>
        </p:txBody>
      </p:sp>
      <p:sp>
        <p:nvSpPr>
          <p:cNvPr id="22" name="TextBox 21">
            <a:extLst>
              <a:ext uri="{FF2B5EF4-FFF2-40B4-BE49-F238E27FC236}">
                <a16:creationId xmlns:a16="http://schemas.microsoft.com/office/drawing/2014/main" id="{CA7D863E-4067-6B4A-A6B7-46711844FF4B}"/>
              </a:ext>
            </a:extLst>
          </p:cNvPr>
          <p:cNvSpPr txBox="1"/>
          <p:nvPr/>
        </p:nvSpPr>
        <p:spPr>
          <a:xfrm>
            <a:off x="7264500" y="4570298"/>
            <a:ext cx="6039447" cy="2585323"/>
          </a:xfrm>
          <a:prstGeom prst="rect">
            <a:avLst/>
          </a:prstGeom>
          <a:noFill/>
          <a:ln>
            <a:solidFill>
              <a:schemeClr val="tx1"/>
            </a:solidFill>
          </a:ln>
        </p:spPr>
        <p:txBody>
          <a:bodyPr wrap="square" rtlCol="0">
            <a:spAutoFit/>
          </a:bodyPr>
          <a:lstStyle/>
          <a:p>
            <a:r>
              <a:rPr lang="en-US" sz="1800" u="sng" dirty="0"/>
              <a:t>Transformation to MVP</a:t>
            </a:r>
            <a:r>
              <a:rPr lang="en-US" sz="1800" dirty="0"/>
              <a:t>: We could re-invigorate a number of these initiatives by drawing them out of Mode2 and back into Mode3, pare them back and build functioning experiments in conjunction with the client in </a:t>
            </a:r>
            <a:r>
              <a:rPr lang="en-US" sz="1800" dirty="0">
                <a:hlinkClick r:id="rId2"/>
              </a:rPr>
              <a:t>DBLabs</a:t>
            </a:r>
            <a:r>
              <a:rPr lang="en-US" sz="1800" dirty="0"/>
              <a:t>, the London Innovation Centre (LIC) or the Digital Enablement Lab (DEL) This would bring the solution to life, elicit a dialogue with the client, deepen our understanding of their issues or areas of focus and increase trust in DXC and our ability to deliver</a:t>
            </a:r>
          </a:p>
        </p:txBody>
      </p:sp>
      <p:sp>
        <p:nvSpPr>
          <p:cNvPr id="23" name="TextBox 22">
            <a:extLst>
              <a:ext uri="{FF2B5EF4-FFF2-40B4-BE49-F238E27FC236}">
                <a16:creationId xmlns:a16="http://schemas.microsoft.com/office/drawing/2014/main" id="{385D978D-D577-7D4E-AC35-AF6D7CE5DB17}"/>
              </a:ext>
            </a:extLst>
          </p:cNvPr>
          <p:cNvSpPr txBox="1"/>
          <p:nvPr/>
        </p:nvSpPr>
        <p:spPr>
          <a:xfrm>
            <a:off x="1208706" y="3757937"/>
            <a:ext cx="2194832" cy="535531"/>
          </a:xfrm>
          <a:prstGeom prst="rect">
            <a:avLst/>
          </a:prstGeom>
          <a:noFill/>
        </p:spPr>
        <p:txBody>
          <a:bodyPr wrap="none" rtlCol="0">
            <a:spAutoFit/>
          </a:bodyPr>
          <a:lstStyle/>
          <a:p>
            <a:r>
              <a:rPr lang="en-US" dirty="0">
                <a:solidFill>
                  <a:schemeClr val="bg1"/>
                </a:solidFill>
              </a:rPr>
              <a:t>Mode1: Run</a:t>
            </a:r>
          </a:p>
        </p:txBody>
      </p:sp>
      <p:sp>
        <p:nvSpPr>
          <p:cNvPr id="24" name="TextBox 23">
            <a:extLst>
              <a:ext uri="{FF2B5EF4-FFF2-40B4-BE49-F238E27FC236}">
                <a16:creationId xmlns:a16="http://schemas.microsoft.com/office/drawing/2014/main" id="{992206FE-91CB-6E4B-A6A8-5743975CA139}"/>
              </a:ext>
            </a:extLst>
          </p:cNvPr>
          <p:cNvSpPr txBox="1"/>
          <p:nvPr/>
        </p:nvSpPr>
        <p:spPr>
          <a:xfrm>
            <a:off x="4095155" y="1310586"/>
            <a:ext cx="2653996" cy="978729"/>
          </a:xfrm>
          <a:prstGeom prst="rect">
            <a:avLst/>
          </a:prstGeom>
          <a:noFill/>
        </p:spPr>
        <p:txBody>
          <a:bodyPr wrap="none" rtlCol="0">
            <a:spAutoFit/>
          </a:bodyPr>
          <a:lstStyle/>
          <a:p>
            <a:r>
              <a:rPr lang="en-US" dirty="0"/>
              <a:t>Mode2: Digital </a:t>
            </a:r>
            <a:br>
              <a:rPr lang="en-US" dirty="0"/>
            </a:br>
            <a:r>
              <a:rPr lang="en-US" dirty="0"/>
              <a:t>Transformation</a:t>
            </a:r>
          </a:p>
        </p:txBody>
      </p:sp>
      <p:sp>
        <p:nvSpPr>
          <p:cNvPr id="25" name="TextBox 24">
            <a:extLst>
              <a:ext uri="{FF2B5EF4-FFF2-40B4-BE49-F238E27FC236}">
                <a16:creationId xmlns:a16="http://schemas.microsoft.com/office/drawing/2014/main" id="{42D3F614-BBDB-254E-BBC9-F9306FC49C05}"/>
              </a:ext>
            </a:extLst>
          </p:cNvPr>
          <p:cNvSpPr txBox="1"/>
          <p:nvPr/>
        </p:nvSpPr>
        <p:spPr>
          <a:xfrm>
            <a:off x="4938936" y="2917832"/>
            <a:ext cx="3220753" cy="535531"/>
          </a:xfrm>
          <a:prstGeom prst="rect">
            <a:avLst/>
          </a:prstGeom>
          <a:noFill/>
        </p:spPr>
        <p:txBody>
          <a:bodyPr wrap="none" rtlCol="0">
            <a:spAutoFit/>
          </a:bodyPr>
          <a:lstStyle/>
          <a:p>
            <a:r>
              <a:rPr lang="en-US" dirty="0"/>
              <a:t>Mode3: Innovation</a:t>
            </a:r>
          </a:p>
        </p:txBody>
      </p:sp>
      <p:sp>
        <p:nvSpPr>
          <p:cNvPr id="16" name="TextBox 15">
            <a:extLst>
              <a:ext uri="{FF2B5EF4-FFF2-40B4-BE49-F238E27FC236}">
                <a16:creationId xmlns:a16="http://schemas.microsoft.com/office/drawing/2014/main" id="{F6E61981-F407-4B4F-989A-0A43A60633F1}"/>
              </a:ext>
            </a:extLst>
          </p:cNvPr>
          <p:cNvSpPr txBox="1"/>
          <p:nvPr/>
        </p:nvSpPr>
        <p:spPr>
          <a:xfrm>
            <a:off x="1687083" y="5872847"/>
            <a:ext cx="1757212" cy="523220"/>
          </a:xfrm>
          <a:prstGeom prst="rect">
            <a:avLst/>
          </a:prstGeom>
          <a:noFill/>
        </p:spPr>
        <p:txBody>
          <a:bodyPr wrap="none" rtlCol="0">
            <a:spAutoFit/>
          </a:bodyPr>
          <a:lstStyle/>
          <a:p>
            <a:pPr algn="ctr"/>
            <a:r>
              <a:rPr lang="en-US" sz="1400" dirty="0"/>
              <a:t>NB: Proportions are</a:t>
            </a:r>
          </a:p>
          <a:p>
            <a:pPr algn="ctr"/>
            <a:r>
              <a:rPr lang="en-US" sz="1400" dirty="0"/>
              <a:t>illustrative only!</a:t>
            </a:r>
          </a:p>
        </p:txBody>
      </p:sp>
    </p:spTree>
    <p:extLst>
      <p:ext uri="{BB962C8B-B14F-4D97-AF65-F5344CB8AC3E}">
        <p14:creationId xmlns:p14="http://schemas.microsoft.com/office/powerpoint/2010/main" val="3067582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EE0315AD-6645-AE4E-A517-CBFDD39F9981}"/>
              </a:ext>
            </a:extLst>
          </p:cNvPr>
          <p:cNvGrpSpPr/>
          <p:nvPr/>
        </p:nvGrpSpPr>
        <p:grpSpPr>
          <a:xfrm>
            <a:off x="1178544" y="1463982"/>
            <a:ext cx="11611342" cy="6513334"/>
            <a:chOff x="806016" y="843446"/>
            <a:chExt cx="12806706" cy="7582237"/>
          </a:xfrm>
        </p:grpSpPr>
        <p:sp>
          <p:nvSpPr>
            <p:cNvPr id="5" name="TextBox 4">
              <a:extLst>
                <a:ext uri="{FF2B5EF4-FFF2-40B4-BE49-F238E27FC236}">
                  <a16:creationId xmlns:a16="http://schemas.microsoft.com/office/drawing/2014/main" id="{53EDFE0F-3AA9-2D4E-AB9D-DAFB87BA4147}"/>
                </a:ext>
              </a:extLst>
            </p:cNvPr>
            <p:cNvSpPr txBox="1"/>
            <p:nvPr/>
          </p:nvSpPr>
          <p:spPr>
            <a:xfrm>
              <a:off x="5688683" y="7802266"/>
              <a:ext cx="3568023" cy="623417"/>
            </a:xfrm>
            <a:prstGeom prst="rect">
              <a:avLst/>
            </a:prstGeom>
            <a:solidFill>
              <a:schemeClr val="bg1"/>
            </a:solidFill>
          </p:spPr>
          <p:txBody>
            <a:bodyPr wrap="none" rtlCol="0">
              <a:spAutoFit/>
            </a:bodyPr>
            <a:lstStyle/>
            <a:p>
              <a:r>
                <a:rPr lang="en-US" dirty="0"/>
                <a:t>Client Value Board</a:t>
              </a:r>
            </a:p>
          </p:txBody>
        </p:sp>
        <p:sp>
          <p:nvSpPr>
            <p:cNvPr id="6" name="Donut 131">
              <a:extLst>
                <a:ext uri="{FF2B5EF4-FFF2-40B4-BE49-F238E27FC236}">
                  <a16:creationId xmlns:a16="http://schemas.microsoft.com/office/drawing/2014/main" id="{202F68A2-38F1-634E-99EF-590198D03876}"/>
                </a:ext>
              </a:extLst>
            </p:cNvPr>
            <p:cNvSpPr/>
            <p:nvPr/>
          </p:nvSpPr>
          <p:spPr>
            <a:xfrm>
              <a:off x="806016" y="1022979"/>
              <a:ext cx="12806706" cy="6559507"/>
            </a:xfrm>
            <a:prstGeom prst="donut">
              <a:avLst>
                <a:gd name="adj" fmla="val 4752"/>
              </a:avLst>
            </a:prstGeom>
            <a:noFill/>
            <a:ln w="38100">
              <a:solidFill>
                <a:schemeClr val="bg2">
                  <a:lumMod val="85000"/>
                </a:schemeClr>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sp>
          <p:nvSpPr>
            <p:cNvPr id="7" name="Triangle 6">
              <a:extLst>
                <a:ext uri="{FF2B5EF4-FFF2-40B4-BE49-F238E27FC236}">
                  <a16:creationId xmlns:a16="http://schemas.microsoft.com/office/drawing/2014/main" id="{61C91C41-2794-1D4C-8B8D-AF993900E453}"/>
                </a:ext>
              </a:extLst>
            </p:cNvPr>
            <p:cNvSpPr/>
            <p:nvPr/>
          </p:nvSpPr>
          <p:spPr>
            <a:xfrm rot="16200000">
              <a:off x="6923262" y="7249707"/>
              <a:ext cx="671088" cy="427776"/>
            </a:xfrm>
            <a:prstGeom prst="triangle">
              <a:avLst/>
            </a:prstGeom>
            <a:solidFill>
              <a:schemeClr val="bg2"/>
            </a:solidFill>
            <a:ln w="38100">
              <a:solidFill>
                <a:schemeClr val="bg2">
                  <a:lumMod val="85000"/>
                </a:schemeClr>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sp>
          <p:nvSpPr>
            <p:cNvPr id="8" name="Triangle 7">
              <a:extLst>
                <a:ext uri="{FF2B5EF4-FFF2-40B4-BE49-F238E27FC236}">
                  <a16:creationId xmlns:a16="http://schemas.microsoft.com/office/drawing/2014/main" id="{72F9EA72-EEDE-5C4A-A9E5-C426388F4C0E}"/>
                </a:ext>
              </a:extLst>
            </p:cNvPr>
            <p:cNvSpPr/>
            <p:nvPr/>
          </p:nvSpPr>
          <p:spPr>
            <a:xfrm rot="5400000">
              <a:off x="7137150" y="965102"/>
              <a:ext cx="671088" cy="427776"/>
            </a:xfrm>
            <a:prstGeom prst="triangle">
              <a:avLst/>
            </a:prstGeom>
            <a:solidFill>
              <a:schemeClr val="bg2"/>
            </a:solidFill>
            <a:ln w="38100">
              <a:solidFill>
                <a:schemeClr val="bg2">
                  <a:lumMod val="85000"/>
                </a:schemeClr>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grpSp>
      <p:grpSp>
        <p:nvGrpSpPr>
          <p:cNvPr id="9" name="Group 8">
            <a:extLst>
              <a:ext uri="{FF2B5EF4-FFF2-40B4-BE49-F238E27FC236}">
                <a16:creationId xmlns:a16="http://schemas.microsoft.com/office/drawing/2014/main" id="{14944665-AA77-3541-AF9F-94E3B3B06896}"/>
              </a:ext>
            </a:extLst>
          </p:cNvPr>
          <p:cNvGrpSpPr/>
          <p:nvPr/>
        </p:nvGrpSpPr>
        <p:grpSpPr>
          <a:xfrm>
            <a:off x="4196090" y="2283122"/>
            <a:ext cx="4272637" cy="1686037"/>
            <a:chOff x="4134212" y="1797015"/>
            <a:chExt cx="4712497" cy="1962732"/>
          </a:xfrm>
        </p:grpSpPr>
        <p:pic>
          <p:nvPicPr>
            <p:cNvPr id="10" name="Picture 9">
              <a:extLst>
                <a:ext uri="{FF2B5EF4-FFF2-40B4-BE49-F238E27FC236}">
                  <a16:creationId xmlns:a16="http://schemas.microsoft.com/office/drawing/2014/main" id="{C8AF5543-0D08-EA4E-BB27-BBD1035B61ED}"/>
                </a:ext>
              </a:extLst>
            </p:cNvPr>
            <p:cNvPicPr>
              <a:picLocks noChangeAspect="1"/>
            </p:cNvPicPr>
            <p:nvPr/>
          </p:nvPicPr>
          <p:blipFill>
            <a:blip r:embed="rId2"/>
            <a:stretch>
              <a:fillRect/>
            </a:stretch>
          </p:blipFill>
          <p:spPr>
            <a:xfrm>
              <a:off x="4606329" y="1797015"/>
              <a:ext cx="4240380" cy="1962732"/>
            </a:xfrm>
            <a:prstGeom prst="rect">
              <a:avLst/>
            </a:prstGeom>
            <a:solidFill>
              <a:schemeClr val="bg2"/>
            </a:solidFill>
            <a:ln w="3175">
              <a:solidFill>
                <a:schemeClr val="tx2"/>
              </a:solidFill>
            </a:ln>
          </p:spPr>
        </p:pic>
        <p:sp>
          <p:nvSpPr>
            <p:cNvPr id="11" name="TextBox 10">
              <a:extLst>
                <a:ext uri="{FF2B5EF4-FFF2-40B4-BE49-F238E27FC236}">
                  <a16:creationId xmlns:a16="http://schemas.microsoft.com/office/drawing/2014/main" id="{DA8021B1-8B1B-314B-BC15-9332605A39AB}"/>
                </a:ext>
              </a:extLst>
            </p:cNvPr>
            <p:cNvSpPr txBox="1"/>
            <p:nvPr/>
          </p:nvSpPr>
          <p:spPr>
            <a:xfrm rot="16200000">
              <a:off x="3438349" y="2547548"/>
              <a:ext cx="1853392" cy="461665"/>
            </a:xfrm>
            <a:prstGeom prst="rect">
              <a:avLst/>
            </a:prstGeom>
            <a:noFill/>
          </p:spPr>
          <p:txBody>
            <a:bodyPr wrap="none" rtlCol="0">
              <a:spAutoFit/>
            </a:bodyPr>
            <a:lstStyle/>
            <a:p>
              <a:r>
                <a:rPr lang="en-US" sz="2000" dirty="0"/>
                <a:t>Deutsche</a:t>
              </a:r>
              <a:r>
                <a:rPr lang="en-US" sz="2400" dirty="0"/>
                <a:t> </a:t>
              </a:r>
              <a:r>
                <a:rPr lang="en-US" sz="2000" dirty="0"/>
                <a:t>BVF</a:t>
              </a:r>
              <a:endParaRPr lang="en-US" sz="2400" dirty="0"/>
            </a:p>
          </p:txBody>
        </p:sp>
      </p:grpSp>
      <p:grpSp>
        <p:nvGrpSpPr>
          <p:cNvPr id="12" name="Group 11">
            <a:extLst>
              <a:ext uri="{FF2B5EF4-FFF2-40B4-BE49-F238E27FC236}">
                <a16:creationId xmlns:a16="http://schemas.microsoft.com/office/drawing/2014/main" id="{E7BBEBB9-9BE1-FC41-A688-02D8407C8240}"/>
              </a:ext>
            </a:extLst>
          </p:cNvPr>
          <p:cNvGrpSpPr/>
          <p:nvPr/>
        </p:nvGrpSpPr>
        <p:grpSpPr>
          <a:xfrm>
            <a:off x="692479" y="3324527"/>
            <a:ext cx="2651972" cy="1604504"/>
            <a:chOff x="234257" y="850852"/>
            <a:chExt cx="2924987" cy="1867819"/>
          </a:xfrm>
        </p:grpSpPr>
        <p:pic>
          <p:nvPicPr>
            <p:cNvPr id="13" name="Picture 12">
              <a:extLst>
                <a:ext uri="{FF2B5EF4-FFF2-40B4-BE49-F238E27FC236}">
                  <a16:creationId xmlns:a16="http://schemas.microsoft.com/office/drawing/2014/main" id="{E5B38ADD-0698-1249-8C5D-BA9C84263D79}"/>
                </a:ext>
              </a:extLst>
            </p:cNvPr>
            <p:cNvPicPr>
              <a:picLocks noChangeAspect="1"/>
            </p:cNvPicPr>
            <p:nvPr/>
          </p:nvPicPr>
          <p:blipFill>
            <a:blip r:embed="rId3"/>
            <a:stretch>
              <a:fillRect/>
            </a:stretch>
          </p:blipFill>
          <p:spPr>
            <a:xfrm>
              <a:off x="702077" y="1030632"/>
              <a:ext cx="2457167" cy="1569811"/>
            </a:xfrm>
            <a:prstGeom prst="rect">
              <a:avLst/>
            </a:prstGeom>
          </p:spPr>
        </p:pic>
        <p:sp>
          <p:nvSpPr>
            <p:cNvPr id="14" name="TextBox 13">
              <a:extLst>
                <a:ext uri="{FF2B5EF4-FFF2-40B4-BE49-F238E27FC236}">
                  <a16:creationId xmlns:a16="http://schemas.microsoft.com/office/drawing/2014/main" id="{C004A441-30A7-5649-B476-647B77D97287}"/>
                </a:ext>
              </a:extLst>
            </p:cNvPr>
            <p:cNvSpPr txBox="1"/>
            <p:nvPr/>
          </p:nvSpPr>
          <p:spPr>
            <a:xfrm rot="16200000">
              <a:off x="-499598" y="1584707"/>
              <a:ext cx="1867819" cy="400110"/>
            </a:xfrm>
            <a:prstGeom prst="rect">
              <a:avLst/>
            </a:prstGeom>
            <a:noFill/>
          </p:spPr>
          <p:txBody>
            <a:bodyPr wrap="none" rtlCol="0">
              <a:spAutoFit/>
            </a:bodyPr>
            <a:lstStyle/>
            <a:p>
              <a:r>
                <a:rPr lang="en-US" sz="2000" dirty="0"/>
                <a:t>DXC Initiatives</a:t>
              </a:r>
            </a:p>
          </p:txBody>
        </p:sp>
      </p:grpSp>
      <p:grpSp>
        <p:nvGrpSpPr>
          <p:cNvPr id="15" name="Group 14">
            <a:extLst>
              <a:ext uri="{FF2B5EF4-FFF2-40B4-BE49-F238E27FC236}">
                <a16:creationId xmlns:a16="http://schemas.microsoft.com/office/drawing/2014/main" id="{1DDA7B8E-4948-4548-B1A8-804C95DD7350}"/>
              </a:ext>
            </a:extLst>
          </p:cNvPr>
          <p:cNvGrpSpPr/>
          <p:nvPr/>
        </p:nvGrpSpPr>
        <p:grpSpPr>
          <a:xfrm>
            <a:off x="9773894" y="2517065"/>
            <a:ext cx="2799875" cy="1509358"/>
            <a:chOff x="10135689" y="2812741"/>
            <a:chExt cx="3088117" cy="1757059"/>
          </a:xfrm>
        </p:grpSpPr>
        <p:pic>
          <p:nvPicPr>
            <p:cNvPr id="16" name="Picture 15">
              <a:extLst>
                <a:ext uri="{FF2B5EF4-FFF2-40B4-BE49-F238E27FC236}">
                  <a16:creationId xmlns:a16="http://schemas.microsoft.com/office/drawing/2014/main" id="{99301D8E-827F-8845-9F43-4682BF2D167F}"/>
                </a:ext>
              </a:extLst>
            </p:cNvPr>
            <p:cNvPicPr>
              <a:picLocks noChangeAspect="1"/>
            </p:cNvPicPr>
            <p:nvPr/>
          </p:nvPicPr>
          <p:blipFill>
            <a:blip r:embed="rId4"/>
            <a:stretch>
              <a:fillRect/>
            </a:stretch>
          </p:blipFill>
          <p:spPr>
            <a:xfrm>
              <a:off x="10135689" y="2812741"/>
              <a:ext cx="2405743" cy="1217865"/>
            </a:xfrm>
            <a:prstGeom prst="rect">
              <a:avLst/>
            </a:prstGeom>
            <a:solidFill>
              <a:schemeClr val="bg2"/>
            </a:solidFill>
            <a:ln w="6350">
              <a:solidFill>
                <a:schemeClr val="tx1"/>
              </a:solidFill>
            </a:ln>
          </p:spPr>
        </p:pic>
        <p:pic>
          <p:nvPicPr>
            <p:cNvPr id="17" name="Picture 16">
              <a:extLst>
                <a:ext uri="{FF2B5EF4-FFF2-40B4-BE49-F238E27FC236}">
                  <a16:creationId xmlns:a16="http://schemas.microsoft.com/office/drawing/2014/main" id="{D7E4E3CB-15FB-A942-807C-BE088CB88699}"/>
                </a:ext>
              </a:extLst>
            </p:cNvPr>
            <p:cNvPicPr>
              <a:picLocks noChangeAspect="1"/>
            </p:cNvPicPr>
            <p:nvPr/>
          </p:nvPicPr>
          <p:blipFill>
            <a:blip r:embed="rId4"/>
            <a:stretch>
              <a:fillRect/>
            </a:stretch>
          </p:blipFill>
          <p:spPr>
            <a:xfrm>
              <a:off x="10476876" y="3082338"/>
              <a:ext cx="2405743" cy="1217865"/>
            </a:xfrm>
            <a:prstGeom prst="rect">
              <a:avLst/>
            </a:prstGeom>
            <a:solidFill>
              <a:schemeClr val="bg2"/>
            </a:solidFill>
            <a:ln w="6350">
              <a:solidFill>
                <a:schemeClr val="tx1"/>
              </a:solidFill>
            </a:ln>
          </p:spPr>
        </p:pic>
        <p:pic>
          <p:nvPicPr>
            <p:cNvPr id="18" name="Picture 17">
              <a:extLst>
                <a:ext uri="{FF2B5EF4-FFF2-40B4-BE49-F238E27FC236}">
                  <a16:creationId xmlns:a16="http://schemas.microsoft.com/office/drawing/2014/main" id="{44250F8E-E63F-844C-8FB8-995952731D6C}"/>
                </a:ext>
              </a:extLst>
            </p:cNvPr>
            <p:cNvPicPr>
              <a:picLocks noChangeAspect="1"/>
            </p:cNvPicPr>
            <p:nvPr/>
          </p:nvPicPr>
          <p:blipFill>
            <a:blip r:embed="rId4"/>
            <a:stretch>
              <a:fillRect/>
            </a:stretch>
          </p:blipFill>
          <p:spPr>
            <a:xfrm>
              <a:off x="10818063" y="3351935"/>
              <a:ext cx="2405743" cy="1217865"/>
            </a:xfrm>
            <a:prstGeom prst="rect">
              <a:avLst/>
            </a:prstGeom>
            <a:solidFill>
              <a:schemeClr val="bg2"/>
            </a:solidFill>
            <a:ln w="6350">
              <a:solidFill>
                <a:schemeClr val="tx1"/>
              </a:solidFill>
            </a:ln>
          </p:spPr>
        </p:pic>
      </p:grpSp>
      <p:sp>
        <p:nvSpPr>
          <p:cNvPr id="19" name="Cloud 18">
            <a:extLst>
              <a:ext uri="{FF2B5EF4-FFF2-40B4-BE49-F238E27FC236}">
                <a16:creationId xmlns:a16="http://schemas.microsoft.com/office/drawing/2014/main" id="{3206D1FF-908B-2942-BB64-BEDEEE635D5E}"/>
              </a:ext>
            </a:extLst>
          </p:cNvPr>
          <p:cNvSpPr/>
          <p:nvPr/>
        </p:nvSpPr>
        <p:spPr>
          <a:xfrm>
            <a:off x="10533857" y="1018456"/>
            <a:ext cx="2227817" cy="1046177"/>
          </a:xfrm>
          <a:prstGeom prst="cloud">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dirty="0">
                <a:solidFill>
                  <a:schemeClr val="tx2"/>
                </a:solidFill>
              </a:rPr>
              <a:t>DXC / Client Innovation Ecosystem</a:t>
            </a:r>
          </a:p>
        </p:txBody>
      </p:sp>
      <p:sp>
        <p:nvSpPr>
          <p:cNvPr id="20" name="Bent Arrow 19">
            <a:extLst>
              <a:ext uri="{FF2B5EF4-FFF2-40B4-BE49-F238E27FC236}">
                <a16:creationId xmlns:a16="http://schemas.microsoft.com/office/drawing/2014/main" id="{E103A157-972D-4549-AF9E-D357965EEE24}"/>
              </a:ext>
            </a:extLst>
          </p:cNvPr>
          <p:cNvSpPr/>
          <p:nvPr/>
        </p:nvSpPr>
        <p:spPr>
          <a:xfrm>
            <a:off x="9954115" y="1558926"/>
            <a:ext cx="506642" cy="842342"/>
          </a:xfrm>
          <a:prstGeom prst="bentArrow">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sz="2000">
              <a:solidFill>
                <a:schemeClr val="tx2"/>
              </a:solidFill>
            </a:endParaRPr>
          </a:p>
        </p:txBody>
      </p:sp>
      <p:sp>
        <p:nvSpPr>
          <p:cNvPr id="21" name="Bent Arrow 20">
            <a:extLst>
              <a:ext uri="{FF2B5EF4-FFF2-40B4-BE49-F238E27FC236}">
                <a16:creationId xmlns:a16="http://schemas.microsoft.com/office/drawing/2014/main" id="{B7F82B61-118A-A841-A47D-832EFB1779D0}"/>
              </a:ext>
            </a:extLst>
          </p:cNvPr>
          <p:cNvSpPr/>
          <p:nvPr/>
        </p:nvSpPr>
        <p:spPr>
          <a:xfrm rot="10800000">
            <a:off x="12355559" y="1860797"/>
            <a:ext cx="506642" cy="1046178"/>
          </a:xfrm>
          <a:prstGeom prst="bentArrow">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sp>
        <p:nvSpPr>
          <p:cNvPr id="22" name="Rounded Rectangle 21">
            <a:extLst>
              <a:ext uri="{FF2B5EF4-FFF2-40B4-BE49-F238E27FC236}">
                <a16:creationId xmlns:a16="http://schemas.microsoft.com/office/drawing/2014/main" id="{77633894-F01D-AD47-BA21-C881BF8CDD87}"/>
              </a:ext>
            </a:extLst>
          </p:cNvPr>
          <p:cNvSpPr/>
          <p:nvPr/>
        </p:nvSpPr>
        <p:spPr>
          <a:xfrm>
            <a:off x="8376612" y="5721490"/>
            <a:ext cx="1914711" cy="497304"/>
          </a:xfrm>
          <a:prstGeom prst="roundRect">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solidFill>
                  <a:schemeClr val="tx2"/>
                </a:solidFill>
              </a:rPr>
              <a:t>Sales Strategy</a:t>
            </a:r>
            <a:endParaRPr lang="en-US" sz="2000" dirty="0">
              <a:solidFill>
                <a:schemeClr val="tx2"/>
              </a:solidFill>
            </a:endParaRPr>
          </a:p>
        </p:txBody>
      </p:sp>
      <p:sp>
        <p:nvSpPr>
          <p:cNvPr id="23" name="Rounded Rectangle 22">
            <a:extLst>
              <a:ext uri="{FF2B5EF4-FFF2-40B4-BE49-F238E27FC236}">
                <a16:creationId xmlns:a16="http://schemas.microsoft.com/office/drawing/2014/main" id="{A0530E3A-A75E-E745-8F7F-8ADBB22389DA}"/>
              </a:ext>
            </a:extLst>
          </p:cNvPr>
          <p:cNvSpPr/>
          <p:nvPr/>
        </p:nvSpPr>
        <p:spPr>
          <a:xfrm>
            <a:off x="11007840" y="5285844"/>
            <a:ext cx="1914711" cy="583183"/>
          </a:xfrm>
          <a:prstGeom prst="roundRect">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solidFill>
                  <a:schemeClr val="tx2"/>
                </a:solidFill>
              </a:rPr>
              <a:t>Stakeholder</a:t>
            </a:r>
          </a:p>
          <a:p>
            <a:pPr algn="ctr"/>
            <a:r>
              <a:rPr lang="en-GB" sz="2000" dirty="0">
                <a:solidFill>
                  <a:schemeClr val="tx2"/>
                </a:solidFill>
              </a:rPr>
              <a:t>Map</a:t>
            </a:r>
            <a:endParaRPr lang="en-US" sz="2000" dirty="0">
              <a:solidFill>
                <a:schemeClr val="tx2"/>
              </a:solidFill>
            </a:endParaRPr>
          </a:p>
        </p:txBody>
      </p:sp>
      <p:sp>
        <p:nvSpPr>
          <p:cNvPr id="24" name="Rounded Rectangle 23">
            <a:extLst>
              <a:ext uri="{FF2B5EF4-FFF2-40B4-BE49-F238E27FC236}">
                <a16:creationId xmlns:a16="http://schemas.microsoft.com/office/drawing/2014/main" id="{C006715C-BF90-B140-A7A3-647EFEB77044}"/>
              </a:ext>
            </a:extLst>
          </p:cNvPr>
          <p:cNvSpPr/>
          <p:nvPr/>
        </p:nvSpPr>
        <p:spPr>
          <a:xfrm>
            <a:off x="11003559" y="5985579"/>
            <a:ext cx="1914711" cy="497304"/>
          </a:xfrm>
          <a:prstGeom prst="roundRect">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solidFill>
                  <a:schemeClr val="tx2"/>
                </a:solidFill>
              </a:rPr>
              <a:t>Proposal POD</a:t>
            </a:r>
            <a:endParaRPr lang="en-US" sz="2000" dirty="0">
              <a:solidFill>
                <a:schemeClr val="tx2"/>
              </a:solidFill>
            </a:endParaRPr>
          </a:p>
        </p:txBody>
      </p:sp>
      <p:sp>
        <p:nvSpPr>
          <p:cNvPr id="25" name="Rounded Rectangle 24">
            <a:extLst>
              <a:ext uri="{FF2B5EF4-FFF2-40B4-BE49-F238E27FC236}">
                <a16:creationId xmlns:a16="http://schemas.microsoft.com/office/drawing/2014/main" id="{EFF2F87C-4B8F-F244-BF35-9BCDD50586DE}"/>
              </a:ext>
            </a:extLst>
          </p:cNvPr>
          <p:cNvSpPr/>
          <p:nvPr/>
        </p:nvSpPr>
        <p:spPr>
          <a:xfrm>
            <a:off x="11003559" y="4661112"/>
            <a:ext cx="1914711" cy="497304"/>
          </a:xfrm>
          <a:prstGeom prst="roundRect">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a:solidFill>
                  <a:schemeClr val="tx2"/>
                </a:solidFill>
              </a:rPr>
              <a:t>Sales Plan</a:t>
            </a:r>
            <a:endParaRPr lang="en-US" sz="2000" dirty="0">
              <a:solidFill>
                <a:schemeClr val="tx2"/>
              </a:solidFill>
            </a:endParaRPr>
          </a:p>
        </p:txBody>
      </p:sp>
      <p:sp>
        <p:nvSpPr>
          <p:cNvPr id="26" name="Rounded Rectangle 25">
            <a:extLst>
              <a:ext uri="{FF2B5EF4-FFF2-40B4-BE49-F238E27FC236}">
                <a16:creationId xmlns:a16="http://schemas.microsoft.com/office/drawing/2014/main" id="{7B5265DF-B490-4946-971A-EDB87DED741A}"/>
              </a:ext>
            </a:extLst>
          </p:cNvPr>
          <p:cNvSpPr/>
          <p:nvPr/>
        </p:nvSpPr>
        <p:spPr>
          <a:xfrm>
            <a:off x="11003558" y="6576494"/>
            <a:ext cx="1914711" cy="497304"/>
          </a:xfrm>
          <a:prstGeom prst="roundRect">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a:solidFill>
                  <a:schemeClr val="tx2"/>
                </a:solidFill>
              </a:rPr>
              <a:t>SFID</a:t>
            </a:r>
            <a:endParaRPr lang="en-US" sz="2000" dirty="0">
              <a:solidFill>
                <a:schemeClr val="tx2"/>
              </a:solidFill>
            </a:endParaRPr>
          </a:p>
        </p:txBody>
      </p:sp>
      <p:sp>
        <p:nvSpPr>
          <p:cNvPr id="27" name="Rounded Rectangle 26">
            <a:extLst>
              <a:ext uri="{FF2B5EF4-FFF2-40B4-BE49-F238E27FC236}">
                <a16:creationId xmlns:a16="http://schemas.microsoft.com/office/drawing/2014/main" id="{51DD48B2-13D7-A744-A471-CE0A9FE5D73C}"/>
              </a:ext>
            </a:extLst>
          </p:cNvPr>
          <p:cNvSpPr/>
          <p:nvPr/>
        </p:nvSpPr>
        <p:spPr>
          <a:xfrm>
            <a:off x="948185" y="5313716"/>
            <a:ext cx="2387945" cy="729240"/>
          </a:xfrm>
          <a:prstGeom prst="roundRect">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solidFill>
                  <a:schemeClr val="tx2"/>
                </a:solidFill>
              </a:rPr>
              <a:t>Account Technical Strategy / Principles</a:t>
            </a:r>
            <a:endParaRPr lang="en-US" sz="2000" dirty="0">
              <a:solidFill>
                <a:schemeClr val="tx2"/>
              </a:solidFill>
            </a:endParaRPr>
          </a:p>
        </p:txBody>
      </p:sp>
      <p:sp>
        <p:nvSpPr>
          <p:cNvPr id="28" name="Rounded Rectangle 27">
            <a:extLst>
              <a:ext uri="{FF2B5EF4-FFF2-40B4-BE49-F238E27FC236}">
                <a16:creationId xmlns:a16="http://schemas.microsoft.com/office/drawing/2014/main" id="{CE0FA5E3-DD9D-3F41-9563-D1C974EDDD35}"/>
              </a:ext>
            </a:extLst>
          </p:cNvPr>
          <p:cNvSpPr/>
          <p:nvPr/>
        </p:nvSpPr>
        <p:spPr>
          <a:xfrm>
            <a:off x="956506" y="6442707"/>
            <a:ext cx="2387945" cy="719683"/>
          </a:xfrm>
          <a:prstGeom prst="roundRect">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solidFill>
                  <a:schemeClr val="tx2"/>
                </a:solidFill>
              </a:rPr>
              <a:t>Technical </a:t>
            </a:r>
            <a:r>
              <a:rPr lang="en-GB" sz="2000">
                <a:solidFill>
                  <a:schemeClr val="tx2"/>
                </a:solidFill>
              </a:rPr>
              <a:t>Risk Register</a:t>
            </a:r>
            <a:endParaRPr lang="en-US" sz="2000" dirty="0">
              <a:solidFill>
                <a:schemeClr val="tx2"/>
              </a:solidFill>
            </a:endParaRPr>
          </a:p>
        </p:txBody>
      </p:sp>
      <p:grpSp>
        <p:nvGrpSpPr>
          <p:cNvPr id="29" name="Group 28">
            <a:extLst>
              <a:ext uri="{FF2B5EF4-FFF2-40B4-BE49-F238E27FC236}">
                <a16:creationId xmlns:a16="http://schemas.microsoft.com/office/drawing/2014/main" id="{693792D3-7A35-9A44-B1F1-9C0380135CA9}"/>
              </a:ext>
            </a:extLst>
          </p:cNvPr>
          <p:cNvGrpSpPr/>
          <p:nvPr/>
        </p:nvGrpSpPr>
        <p:grpSpPr>
          <a:xfrm>
            <a:off x="4904645" y="4735435"/>
            <a:ext cx="2738106" cy="1996418"/>
            <a:chOff x="4915712" y="4651777"/>
            <a:chExt cx="3019989" cy="2324050"/>
          </a:xfrm>
        </p:grpSpPr>
        <p:pic>
          <p:nvPicPr>
            <p:cNvPr id="30" name="Picture 29">
              <a:extLst>
                <a:ext uri="{FF2B5EF4-FFF2-40B4-BE49-F238E27FC236}">
                  <a16:creationId xmlns:a16="http://schemas.microsoft.com/office/drawing/2014/main" id="{9E0379C4-7453-B94E-8779-075BD0B24F29}"/>
                </a:ext>
              </a:extLst>
            </p:cNvPr>
            <p:cNvPicPr>
              <a:picLocks noChangeAspect="1"/>
            </p:cNvPicPr>
            <p:nvPr/>
          </p:nvPicPr>
          <p:blipFill>
            <a:blip r:embed="rId5"/>
            <a:stretch>
              <a:fillRect/>
            </a:stretch>
          </p:blipFill>
          <p:spPr>
            <a:xfrm>
              <a:off x="4915712" y="5132304"/>
              <a:ext cx="2405743" cy="1278677"/>
            </a:xfrm>
            <a:prstGeom prst="rect">
              <a:avLst/>
            </a:prstGeom>
            <a:ln w="3175">
              <a:solidFill>
                <a:schemeClr val="tx2"/>
              </a:solidFill>
            </a:ln>
          </p:spPr>
        </p:pic>
        <p:pic>
          <p:nvPicPr>
            <p:cNvPr id="31" name="Picture 30">
              <a:extLst>
                <a:ext uri="{FF2B5EF4-FFF2-40B4-BE49-F238E27FC236}">
                  <a16:creationId xmlns:a16="http://schemas.microsoft.com/office/drawing/2014/main" id="{C95FB0A8-D93C-694C-BEFC-C43AA849844C}"/>
                </a:ext>
              </a:extLst>
            </p:cNvPr>
            <p:cNvPicPr>
              <a:picLocks noChangeAspect="1"/>
            </p:cNvPicPr>
            <p:nvPr/>
          </p:nvPicPr>
          <p:blipFill>
            <a:blip r:embed="rId5"/>
            <a:stretch>
              <a:fillRect/>
            </a:stretch>
          </p:blipFill>
          <p:spPr>
            <a:xfrm>
              <a:off x="5216912" y="5407321"/>
              <a:ext cx="2405743" cy="1278677"/>
            </a:xfrm>
            <a:prstGeom prst="rect">
              <a:avLst/>
            </a:prstGeom>
            <a:ln w="3175">
              <a:solidFill>
                <a:schemeClr val="tx2"/>
              </a:solidFill>
            </a:ln>
          </p:spPr>
        </p:pic>
        <p:sp>
          <p:nvSpPr>
            <p:cNvPr id="32" name="TextBox 31">
              <a:extLst>
                <a:ext uri="{FF2B5EF4-FFF2-40B4-BE49-F238E27FC236}">
                  <a16:creationId xmlns:a16="http://schemas.microsoft.com/office/drawing/2014/main" id="{81F1CAE9-222E-A042-B56B-4CEFC6E0DEC8}"/>
                </a:ext>
              </a:extLst>
            </p:cNvPr>
            <p:cNvSpPr txBox="1"/>
            <p:nvPr/>
          </p:nvSpPr>
          <p:spPr>
            <a:xfrm>
              <a:off x="5339575" y="4651777"/>
              <a:ext cx="1416222" cy="535531"/>
            </a:xfrm>
            <a:prstGeom prst="rect">
              <a:avLst/>
            </a:prstGeom>
            <a:noFill/>
          </p:spPr>
          <p:txBody>
            <a:bodyPr wrap="none" rtlCol="0">
              <a:spAutoFit/>
            </a:bodyPr>
            <a:lstStyle/>
            <a:p>
              <a:r>
                <a:rPr lang="en-US" dirty="0"/>
                <a:t>T-Maps</a:t>
              </a:r>
            </a:p>
          </p:txBody>
        </p:sp>
        <p:pic>
          <p:nvPicPr>
            <p:cNvPr id="33" name="Picture 32">
              <a:extLst>
                <a:ext uri="{FF2B5EF4-FFF2-40B4-BE49-F238E27FC236}">
                  <a16:creationId xmlns:a16="http://schemas.microsoft.com/office/drawing/2014/main" id="{92EDBA70-0084-7148-A04F-66A59CAEC548}"/>
                </a:ext>
              </a:extLst>
            </p:cNvPr>
            <p:cNvPicPr>
              <a:picLocks noChangeAspect="1"/>
            </p:cNvPicPr>
            <p:nvPr/>
          </p:nvPicPr>
          <p:blipFill>
            <a:blip r:embed="rId5"/>
            <a:stretch>
              <a:fillRect/>
            </a:stretch>
          </p:blipFill>
          <p:spPr>
            <a:xfrm>
              <a:off x="5529958" y="5697150"/>
              <a:ext cx="2405743" cy="1278677"/>
            </a:xfrm>
            <a:prstGeom prst="rect">
              <a:avLst/>
            </a:prstGeom>
            <a:ln w="3175">
              <a:solidFill>
                <a:schemeClr val="tx2"/>
              </a:solidFill>
            </a:ln>
          </p:spPr>
        </p:pic>
      </p:grpSp>
      <p:cxnSp>
        <p:nvCxnSpPr>
          <p:cNvPr id="34" name="Elbow Connector 33">
            <a:extLst>
              <a:ext uri="{FF2B5EF4-FFF2-40B4-BE49-F238E27FC236}">
                <a16:creationId xmlns:a16="http://schemas.microsoft.com/office/drawing/2014/main" id="{7DD7F30A-7281-6640-AB12-80A9CED6DAD8}"/>
              </a:ext>
            </a:extLst>
          </p:cNvPr>
          <p:cNvCxnSpPr>
            <a:cxnSpLocks/>
            <a:stCxn id="22" idx="3"/>
            <a:endCxn id="25" idx="1"/>
          </p:cNvCxnSpPr>
          <p:nvPr/>
        </p:nvCxnSpPr>
        <p:spPr>
          <a:xfrm flipV="1">
            <a:off x="10291324" y="4909764"/>
            <a:ext cx="712236" cy="1060378"/>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cxnSp>
        <p:nvCxnSpPr>
          <p:cNvPr id="35" name="Elbow Connector 34">
            <a:extLst>
              <a:ext uri="{FF2B5EF4-FFF2-40B4-BE49-F238E27FC236}">
                <a16:creationId xmlns:a16="http://schemas.microsoft.com/office/drawing/2014/main" id="{16563A65-D24B-7A43-8257-1CDAC0058DED}"/>
              </a:ext>
            </a:extLst>
          </p:cNvPr>
          <p:cNvCxnSpPr>
            <a:cxnSpLocks/>
            <a:stCxn id="22" idx="3"/>
            <a:endCxn id="23" idx="1"/>
          </p:cNvCxnSpPr>
          <p:nvPr/>
        </p:nvCxnSpPr>
        <p:spPr>
          <a:xfrm flipV="1">
            <a:off x="10291324" y="5577435"/>
            <a:ext cx="716516" cy="392706"/>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cxnSp>
        <p:nvCxnSpPr>
          <p:cNvPr id="36" name="Elbow Connector 35">
            <a:extLst>
              <a:ext uri="{FF2B5EF4-FFF2-40B4-BE49-F238E27FC236}">
                <a16:creationId xmlns:a16="http://schemas.microsoft.com/office/drawing/2014/main" id="{A5FCB572-F9EB-EE4F-86F9-17A971A9C63A}"/>
              </a:ext>
            </a:extLst>
          </p:cNvPr>
          <p:cNvCxnSpPr>
            <a:cxnSpLocks/>
            <a:endCxn id="24" idx="1"/>
          </p:cNvCxnSpPr>
          <p:nvPr/>
        </p:nvCxnSpPr>
        <p:spPr>
          <a:xfrm>
            <a:off x="10283003" y="5953080"/>
            <a:ext cx="720556" cy="281150"/>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cxnSp>
        <p:nvCxnSpPr>
          <p:cNvPr id="37" name="Elbow Connector 36">
            <a:extLst>
              <a:ext uri="{FF2B5EF4-FFF2-40B4-BE49-F238E27FC236}">
                <a16:creationId xmlns:a16="http://schemas.microsoft.com/office/drawing/2014/main" id="{310EE2E7-E101-E64C-8285-74BD87F02C29}"/>
              </a:ext>
            </a:extLst>
          </p:cNvPr>
          <p:cNvCxnSpPr>
            <a:cxnSpLocks/>
            <a:stCxn id="22" idx="3"/>
            <a:endCxn id="26" idx="1"/>
          </p:cNvCxnSpPr>
          <p:nvPr/>
        </p:nvCxnSpPr>
        <p:spPr>
          <a:xfrm>
            <a:off x="10291324" y="5970141"/>
            <a:ext cx="712235" cy="855004"/>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grpSp>
        <p:nvGrpSpPr>
          <p:cNvPr id="38" name="Group 37">
            <a:extLst>
              <a:ext uri="{FF2B5EF4-FFF2-40B4-BE49-F238E27FC236}">
                <a16:creationId xmlns:a16="http://schemas.microsoft.com/office/drawing/2014/main" id="{0B527614-AB67-644D-AEE7-73CD5BC908E9}"/>
              </a:ext>
            </a:extLst>
          </p:cNvPr>
          <p:cNvGrpSpPr/>
          <p:nvPr/>
        </p:nvGrpSpPr>
        <p:grpSpPr>
          <a:xfrm>
            <a:off x="690464" y="1618205"/>
            <a:ext cx="3505627" cy="1652701"/>
            <a:chOff x="267689" y="1022979"/>
            <a:chExt cx="3866524" cy="1923925"/>
          </a:xfrm>
        </p:grpSpPr>
        <p:sp>
          <p:nvSpPr>
            <p:cNvPr id="39" name="Rounded Rectangle 38">
              <a:extLst>
                <a:ext uri="{FF2B5EF4-FFF2-40B4-BE49-F238E27FC236}">
                  <a16:creationId xmlns:a16="http://schemas.microsoft.com/office/drawing/2014/main" id="{B430A9BE-C305-A54B-AE25-55B95BD9DBD7}"/>
                </a:ext>
              </a:extLst>
            </p:cNvPr>
            <p:cNvSpPr/>
            <p:nvPr/>
          </p:nvSpPr>
          <p:spPr>
            <a:xfrm>
              <a:off x="926174" y="2359398"/>
              <a:ext cx="2259547" cy="555674"/>
            </a:xfrm>
            <a:prstGeom prst="roundRect">
              <a:avLst/>
            </a:prstGeom>
            <a:solidFill>
              <a:schemeClr val="tx2">
                <a:lumMod val="65000"/>
                <a:lumOff val="35000"/>
              </a:schemeClr>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t>Strategy </a:t>
              </a:r>
              <a:endParaRPr lang="en-US" sz="2000" dirty="0"/>
            </a:p>
          </p:txBody>
        </p:sp>
        <p:sp>
          <p:nvSpPr>
            <p:cNvPr id="40" name="Rounded Rectangle 39">
              <a:extLst>
                <a:ext uri="{FF2B5EF4-FFF2-40B4-BE49-F238E27FC236}">
                  <a16:creationId xmlns:a16="http://schemas.microsoft.com/office/drawing/2014/main" id="{D3A1105D-8560-534D-A0C3-C291BCBBBA27}"/>
                </a:ext>
              </a:extLst>
            </p:cNvPr>
            <p:cNvSpPr/>
            <p:nvPr/>
          </p:nvSpPr>
          <p:spPr>
            <a:xfrm>
              <a:off x="926174" y="1707105"/>
              <a:ext cx="2259547" cy="555674"/>
            </a:xfrm>
            <a:prstGeom prst="roundRect">
              <a:avLst/>
            </a:prstGeom>
            <a:solidFill>
              <a:schemeClr val="tx2">
                <a:lumMod val="65000"/>
                <a:lumOff val="35000"/>
              </a:schemeClr>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t>Standards </a:t>
              </a:r>
              <a:endParaRPr lang="en-US" sz="2000" dirty="0"/>
            </a:p>
          </p:txBody>
        </p:sp>
        <p:sp>
          <p:nvSpPr>
            <p:cNvPr id="41" name="Rounded Rectangle 40">
              <a:extLst>
                <a:ext uri="{FF2B5EF4-FFF2-40B4-BE49-F238E27FC236}">
                  <a16:creationId xmlns:a16="http://schemas.microsoft.com/office/drawing/2014/main" id="{A030FAC4-EF87-7047-AE25-8E38ECC3FF42}"/>
                </a:ext>
              </a:extLst>
            </p:cNvPr>
            <p:cNvSpPr/>
            <p:nvPr/>
          </p:nvSpPr>
          <p:spPr>
            <a:xfrm>
              <a:off x="926174" y="1057339"/>
              <a:ext cx="2259547" cy="555674"/>
            </a:xfrm>
            <a:prstGeom prst="roundRect">
              <a:avLst/>
            </a:prstGeom>
            <a:solidFill>
              <a:schemeClr val="tx2">
                <a:lumMod val="65000"/>
                <a:lumOff val="35000"/>
              </a:schemeClr>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t>Policies </a:t>
              </a:r>
              <a:endParaRPr lang="en-US" sz="2000" dirty="0"/>
            </a:p>
          </p:txBody>
        </p:sp>
        <p:sp>
          <p:nvSpPr>
            <p:cNvPr id="42" name="TextBox 41">
              <a:extLst>
                <a:ext uri="{FF2B5EF4-FFF2-40B4-BE49-F238E27FC236}">
                  <a16:creationId xmlns:a16="http://schemas.microsoft.com/office/drawing/2014/main" id="{B70ABC91-2303-E748-AB15-E7169F30C7D5}"/>
                </a:ext>
              </a:extLst>
            </p:cNvPr>
            <p:cNvSpPr txBox="1"/>
            <p:nvPr/>
          </p:nvSpPr>
          <p:spPr>
            <a:xfrm rot="16200000">
              <a:off x="-439517" y="1730185"/>
              <a:ext cx="1923925" cy="509514"/>
            </a:xfrm>
            <a:prstGeom prst="rect">
              <a:avLst/>
            </a:prstGeom>
            <a:noFill/>
          </p:spPr>
          <p:txBody>
            <a:bodyPr wrap="none" rtlCol="0">
              <a:spAutoFit/>
            </a:bodyPr>
            <a:lstStyle/>
            <a:p>
              <a:r>
                <a:rPr lang="en-US" sz="2000" dirty="0"/>
                <a:t>Deutsche Bank</a:t>
              </a:r>
            </a:p>
          </p:txBody>
        </p:sp>
        <p:cxnSp>
          <p:nvCxnSpPr>
            <p:cNvPr id="43" name="Elbow Connector 42">
              <a:extLst>
                <a:ext uri="{FF2B5EF4-FFF2-40B4-BE49-F238E27FC236}">
                  <a16:creationId xmlns:a16="http://schemas.microsoft.com/office/drawing/2014/main" id="{505719D8-DE7E-EE4A-97AB-70AEFCEB6F5C}"/>
                </a:ext>
              </a:extLst>
            </p:cNvPr>
            <p:cNvCxnSpPr>
              <a:cxnSpLocks/>
              <a:stCxn id="41" idx="3"/>
              <a:endCxn id="11" idx="0"/>
            </p:cNvCxnSpPr>
            <p:nvPr/>
          </p:nvCxnSpPr>
          <p:spPr>
            <a:xfrm>
              <a:off x="3185721" y="1335176"/>
              <a:ext cx="948492" cy="1443205"/>
            </a:xfrm>
            <a:prstGeom prst="bentConnector3">
              <a:avLst>
                <a:gd name="adj1" fmla="val 50000"/>
              </a:avLst>
            </a:prstGeom>
            <a:ln w="38100" cap="sq">
              <a:tailEnd type="triangle"/>
            </a:ln>
          </p:spPr>
          <p:style>
            <a:lnRef idx="1">
              <a:schemeClr val="accent1"/>
            </a:lnRef>
            <a:fillRef idx="0">
              <a:schemeClr val="accent1"/>
            </a:fillRef>
            <a:effectRef idx="0">
              <a:schemeClr val="accent1"/>
            </a:effectRef>
            <a:fontRef idx="minor">
              <a:schemeClr val="lt1"/>
            </a:fontRef>
          </p:style>
        </p:cxnSp>
        <p:cxnSp>
          <p:nvCxnSpPr>
            <p:cNvPr id="44" name="Elbow Connector 43">
              <a:extLst>
                <a:ext uri="{FF2B5EF4-FFF2-40B4-BE49-F238E27FC236}">
                  <a16:creationId xmlns:a16="http://schemas.microsoft.com/office/drawing/2014/main" id="{CA15A33E-44D4-F448-817D-254F9F8E07FE}"/>
                </a:ext>
              </a:extLst>
            </p:cNvPr>
            <p:cNvCxnSpPr>
              <a:cxnSpLocks/>
              <a:stCxn id="40" idx="3"/>
              <a:endCxn id="11" idx="0"/>
            </p:cNvCxnSpPr>
            <p:nvPr/>
          </p:nvCxnSpPr>
          <p:spPr>
            <a:xfrm>
              <a:off x="3185721" y="1984942"/>
              <a:ext cx="948492" cy="793439"/>
            </a:xfrm>
            <a:prstGeom prst="bentConnector3">
              <a:avLst>
                <a:gd name="adj1" fmla="val 50000"/>
              </a:avLst>
            </a:prstGeom>
            <a:ln w="38100" cap="sq">
              <a:tailEnd type="triangle"/>
            </a:ln>
          </p:spPr>
          <p:style>
            <a:lnRef idx="1">
              <a:schemeClr val="accent1"/>
            </a:lnRef>
            <a:fillRef idx="0">
              <a:schemeClr val="accent1"/>
            </a:fillRef>
            <a:effectRef idx="0">
              <a:schemeClr val="accent1"/>
            </a:effectRef>
            <a:fontRef idx="minor">
              <a:schemeClr val="lt1"/>
            </a:fontRef>
          </p:style>
        </p:cxnSp>
        <p:cxnSp>
          <p:nvCxnSpPr>
            <p:cNvPr id="45" name="Elbow Connector 44">
              <a:extLst>
                <a:ext uri="{FF2B5EF4-FFF2-40B4-BE49-F238E27FC236}">
                  <a16:creationId xmlns:a16="http://schemas.microsoft.com/office/drawing/2014/main" id="{64FA504A-4D22-8148-A709-A28187DA0650}"/>
                </a:ext>
              </a:extLst>
            </p:cNvPr>
            <p:cNvCxnSpPr>
              <a:cxnSpLocks/>
              <a:stCxn id="39" idx="3"/>
              <a:endCxn id="11" idx="0"/>
            </p:cNvCxnSpPr>
            <p:nvPr/>
          </p:nvCxnSpPr>
          <p:spPr>
            <a:xfrm>
              <a:off x="3185721" y="2637235"/>
              <a:ext cx="948492" cy="141146"/>
            </a:xfrm>
            <a:prstGeom prst="bentConnector3">
              <a:avLst>
                <a:gd name="adj1" fmla="val 50000"/>
              </a:avLst>
            </a:prstGeom>
            <a:ln w="38100" cap="sq">
              <a:tailEnd type="triangle"/>
            </a:ln>
          </p:spPr>
          <p:style>
            <a:lnRef idx="1">
              <a:schemeClr val="accent1"/>
            </a:lnRef>
            <a:fillRef idx="0">
              <a:schemeClr val="accent1"/>
            </a:fillRef>
            <a:effectRef idx="0">
              <a:schemeClr val="accent1"/>
            </a:effectRef>
            <a:fontRef idx="minor">
              <a:schemeClr val="lt1"/>
            </a:fontRef>
          </p:style>
        </p:cxnSp>
      </p:grpSp>
      <p:cxnSp>
        <p:nvCxnSpPr>
          <p:cNvPr id="46" name="Elbow Connector 45">
            <a:extLst>
              <a:ext uri="{FF2B5EF4-FFF2-40B4-BE49-F238E27FC236}">
                <a16:creationId xmlns:a16="http://schemas.microsoft.com/office/drawing/2014/main" id="{10BD31D5-6B67-3443-9D6F-54D3B7A9E145}"/>
              </a:ext>
            </a:extLst>
          </p:cNvPr>
          <p:cNvCxnSpPr>
            <a:cxnSpLocks/>
            <a:stCxn id="13" idx="3"/>
            <a:endCxn id="11" idx="0"/>
          </p:cNvCxnSpPr>
          <p:nvPr/>
        </p:nvCxnSpPr>
        <p:spPr>
          <a:xfrm flipV="1">
            <a:off x="3344450" y="3126140"/>
            <a:ext cx="851640" cy="1027077"/>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cxnSp>
        <p:nvCxnSpPr>
          <p:cNvPr id="47" name="Elbow Connector 46">
            <a:extLst>
              <a:ext uri="{FF2B5EF4-FFF2-40B4-BE49-F238E27FC236}">
                <a16:creationId xmlns:a16="http://schemas.microsoft.com/office/drawing/2014/main" id="{18E57113-09F8-7F4B-9AB8-426F8FC6E370}"/>
              </a:ext>
            </a:extLst>
          </p:cNvPr>
          <p:cNvCxnSpPr>
            <a:cxnSpLocks/>
            <a:endCxn id="27" idx="3"/>
          </p:cNvCxnSpPr>
          <p:nvPr/>
        </p:nvCxnSpPr>
        <p:spPr>
          <a:xfrm rot="10800000">
            <a:off x="3336131" y="5678337"/>
            <a:ext cx="1557775" cy="198423"/>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cxnSp>
        <p:nvCxnSpPr>
          <p:cNvPr id="48" name="Elbow Connector 47">
            <a:extLst>
              <a:ext uri="{FF2B5EF4-FFF2-40B4-BE49-F238E27FC236}">
                <a16:creationId xmlns:a16="http://schemas.microsoft.com/office/drawing/2014/main" id="{6A05A277-1835-924D-907C-3B2D311D8204}"/>
              </a:ext>
            </a:extLst>
          </p:cNvPr>
          <p:cNvCxnSpPr>
            <a:cxnSpLocks/>
            <a:endCxn id="28" idx="3"/>
          </p:cNvCxnSpPr>
          <p:nvPr/>
        </p:nvCxnSpPr>
        <p:spPr>
          <a:xfrm rot="10800000" flipV="1">
            <a:off x="3344450" y="5876759"/>
            <a:ext cx="1549455" cy="925788"/>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cxnSp>
        <p:nvCxnSpPr>
          <p:cNvPr id="49" name="Straight Arrow Connector 48">
            <a:extLst>
              <a:ext uri="{FF2B5EF4-FFF2-40B4-BE49-F238E27FC236}">
                <a16:creationId xmlns:a16="http://schemas.microsoft.com/office/drawing/2014/main" id="{F576411A-7094-4345-BA04-A2BB059A0D25}"/>
              </a:ext>
            </a:extLst>
          </p:cNvPr>
          <p:cNvCxnSpPr>
            <a:cxnSpLocks/>
          </p:cNvCxnSpPr>
          <p:nvPr/>
        </p:nvCxnSpPr>
        <p:spPr>
          <a:xfrm flipV="1">
            <a:off x="1710469" y="4863725"/>
            <a:ext cx="0" cy="330945"/>
          </a:xfrm>
          <a:prstGeom prst="straightConnector1">
            <a:avLst/>
          </a:prstGeom>
          <a:ln w="38100" cap="sq">
            <a:tailEnd type="triangle" w="lg" len="lg"/>
          </a:ln>
        </p:spPr>
        <p:style>
          <a:lnRef idx="1">
            <a:schemeClr val="accent1"/>
          </a:lnRef>
          <a:fillRef idx="0">
            <a:schemeClr val="accent1"/>
          </a:fillRef>
          <a:effectRef idx="0">
            <a:schemeClr val="accent1"/>
          </a:effectRef>
          <a:fontRef idx="minor">
            <a:schemeClr val="lt1"/>
          </a:fontRef>
        </p:style>
      </p:cxnSp>
      <p:cxnSp>
        <p:nvCxnSpPr>
          <p:cNvPr id="50" name="Straight Arrow Connector 49">
            <a:extLst>
              <a:ext uri="{FF2B5EF4-FFF2-40B4-BE49-F238E27FC236}">
                <a16:creationId xmlns:a16="http://schemas.microsoft.com/office/drawing/2014/main" id="{EB059007-75A8-E543-BA58-AF7867E57833}"/>
              </a:ext>
            </a:extLst>
          </p:cNvPr>
          <p:cNvCxnSpPr>
            <a:cxnSpLocks/>
          </p:cNvCxnSpPr>
          <p:nvPr/>
        </p:nvCxnSpPr>
        <p:spPr>
          <a:xfrm flipV="1">
            <a:off x="2588413" y="4863725"/>
            <a:ext cx="0" cy="330945"/>
          </a:xfrm>
          <a:prstGeom prst="straightConnector1">
            <a:avLst/>
          </a:prstGeom>
          <a:ln w="38100" cap="sq">
            <a:tailEnd type="triangle" w="lg" len="lg"/>
          </a:ln>
        </p:spPr>
        <p:style>
          <a:lnRef idx="1">
            <a:schemeClr val="accent1"/>
          </a:lnRef>
          <a:fillRef idx="0">
            <a:schemeClr val="accent1"/>
          </a:fillRef>
          <a:effectRef idx="0">
            <a:schemeClr val="accent1"/>
          </a:effectRef>
          <a:fontRef idx="minor">
            <a:schemeClr val="lt1"/>
          </a:fontRef>
        </p:style>
      </p:cxnSp>
      <p:sp>
        <p:nvSpPr>
          <p:cNvPr id="51" name="Right Arrow 50">
            <a:extLst>
              <a:ext uri="{FF2B5EF4-FFF2-40B4-BE49-F238E27FC236}">
                <a16:creationId xmlns:a16="http://schemas.microsoft.com/office/drawing/2014/main" id="{B5A098F6-6238-D44D-B3FE-E5FA3F3FE1AE}"/>
              </a:ext>
            </a:extLst>
          </p:cNvPr>
          <p:cNvSpPr/>
          <p:nvPr/>
        </p:nvSpPr>
        <p:spPr>
          <a:xfrm>
            <a:off x="8961717" y="2857856"/>
            <a:ext cx="421335" cy="667671"/>
          </a:xfrm>
          <a:prstGeom prst="rightArrow">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cxnSp>
        <p:nvCxnSpPr>
          <p:cNvPr id="52" name="Elbow Connector 51">
            <a:extLst>
              <a:ext uri="{FF2B5EF4-FFF2-40B4-BE49-F238E27FC236}">
                <a16:creationId xmlns:a16="http://schemas.microsoft.com/office/drawing/2014/main" id="{9076B9D4-B9F6-4248-9C74-6A0A05BE5A4E}"/>
              </a:ext>
            </a:extLst>
          </p:cNvPr>
          <p:cNvCxnSpPr>
            <a:cxnSpLocks/>
          </p:cNvCxnSpPr>
          <p:nvPr/>
        </p:nvCxnSpPr>
        <p:spPr>
          <a:xfrm rot="10800000" flipV="1">
            <a:off x="5906467" y="4298178"/>
            <a:ext cx="4362234" cy="485595"/>
          </a:xfrm>
          <a:prstGeom prst="bentConnector3">
            <a:avLst>
              <a:gd name="adj1" fmla="val 99998"/>
            </a:avLst>
          </a:prstGeom>
          <a:ln w="38100" cap="sq">
            <a:tailEnd type="triangle" w="lg" len="lg"/>
          </a:ln>
        </p:spPr>
        <p:style>
          <a:lnRef idx="1">
            <a:schemeClr val="accent1"/>
          </a:lnRef>
          <a:fillRef idx="0">
            <a:schemeClr val="accent1"/>
          </a:fillRef>
          <a:effectRef idx="0">
            <a:schemeClr val="accent1"/>
          </a:effectRef>
          <a:fontRef idx="minor">
            <a:schemeClr val="lt1"/>
          </a:fontRef>
        </p:style>
      </p:cxnSp>
      <p:sp>
        <p:nvSpPr>
          <p:cNvPr id="53" name="TextBox 52">
            <a:extLst>
              <a:ext uri="{FF2B5EF4-FFF2-40B4-BE49-F238E27FC236}">
                <a16:creationId xmlns:a16="http://schemas.microsoft.com/office/drawing/2014/main" id="{3099875D-80A2-7549-A33F-4E5E470C5F24}"/>
              </a:ext>
            </a:extLst>
          </p:cNvPr>
          <p:cNvSpPr txBox="1"/>
          <p:nvPr/>
        </p:nvSpPr>
        <p:spPr>
          <a:xfrm>
            <a:off x="10268700" y="4051548"/>
            <a:ext cx="2466677" cy="396582"/>
          </a:xfrm>
          <a:prstGeom prst="rect">
            <a:avLst/>
          </a:prstGeom>
          <a:noFill/>
        </p:spPr>
        <p:txBody>
          <a:bodyPr wrap="none" rtlCol="0">
            <a:spAutoFit/>
          </a:bodyPr>
          <a:lstStyle/>
          <a:p>
            <a:r>
              <a:rPr lang="en-US" sz="2400" dirty="0"/>
              <a:t>Domain Runbooks</a:t>
            </a:r>
          </a:p>
        </p:txBody>
      </p:sp>
      <p:sp>
        <p:nvSpPr>
          <p:cNvPr id="54" name="TextBox 53">
            <a:extLst>
              <a:ext uri="{FF2B5EF4-FFF2-40B4-BE49-F238E27FC236}">
                <a16:creationId xmlns:a16="http://schemas.microsoft.com/office/drawing/2014/main" id="{5C5D919E-FAFD-4841-88DC-46CB6FC85DE9}"/>
              </a:ext>
            </a:extLst>
          </p:cNvPr>
          <p:cNvSpPr txBox="1"/>
          <p:nvPr/>
        </p:nvSpPr>
        <p:spPr>
          <a:xfrm>
            <a:off x="7493947" y="4039463"/>
            <a:ext cx="1097593" cy="460035"/>
          </a:xfrm>
          <a:prstGeom prst="rect">
            <a:avLst/>
          </a:prstGeom>
          <a:solidFill>
            <a:schemeClr val="bg2"/>
          </a:solidFill>
        </p:spPr>
        <p:txBody>
          <a:bodyPr wrap="none" rtlCol="0">
            <a:spAutoFit/>
          </a:bodyPr>
          <a:lstStyle/>
          <a:p>
            <a:r>
              <a:rPr lang="en-US" dirty="0"/>
              <a:t>inform</a:t>
            </a:r>
          </a:p>
        </p:txBody>
      </p:sp>
      <p:sp>
        <p:nvSpPr>
          <p:cNvPr id="55" name="Left-Right Arrow 1">
            <a:extLst>
              <a:ext uri="{FF2B5EF4-FFF2-40B4-BE49-F238E27FC236}">
                <a16:creationId xmlns:a16="http://schemas.microsoft.com/office/drawing/2014/main" id="{BB885F74-AD75-BA43-8B75-219808E6BF45}"/>
              </a:ext>
            </a:extLst>
          </p:cNvPr>
          <p:cNvSpPr/>
          <p:nvPr/>
        </p:nvSpPr>
        <p:spPr>
          <a:xfrm>
            <a:off x="7676560" y="5760420"/>
            <a:ext cx="667669" cy="458373"/>
          </a:xfrm>
          <a:prstGeom prst="leftRightArrow">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sp>
        <p:nvSpPr>
          <p:cNvPr id="57" name="Title 1">
            <a:extLst>
              <a:ext uri="{FF2B5EF4-FFF2-40B4-BE49-F238E27FC236}">
                <a16:creationId xmlns:a16="http://schemas.microsoft.com/office/drawing/2014/main" id="{633F2708-2319-1B43-9DAD-B3EFA70E1780}"/>
              </a:ext>
            </a:extLst>
          </p:cNvPr>
          <p:cNvSpPr>
            <a:spLocks noGrp="1"/>
          </p:cNvSpPr>
          <p:nvPr>
            <p:ph type="title"/>
          </p:nvPr>
        </p:nvSpPr>
        <p:spPr>
          <a:xfrm>
            <a:off x="685800" y="639763"/>
            <a:ext cx="13258800" cy="572601"/>
          </a:xfrm>
        </p:spPr>
        <p:txBody>
          <a:bodyPr>
            <a:normAutofit/>
          </a:bodyPr>
          <a:lstStyle/>
          <a:p>
            <a:r>
              <a:rPr lang="en-US" sz="3600" dirty="0"/>
              <a:t>Where Propel sits in the DB Account </a:t>
            </a:r>
          </a:p>
        </p:txBody>
      </p:sp>
      <p:sp>
        <p:nvSpPr>
          <p:cNvPr id="58" name="Oval 57">
            <a:extLst>
              <a:ext uri="{FF2B5EF4-FFF2-40B4-BE49-F238E27FC236}">
                <a16:creationId xmlns:a16="http://schemas.microsoft.com/office/drawing/2014/main" id="{FB71BF04-5569-8745-B122-0D641FCAC79B}"/>
              </a:ext>
            </a:extLst>
          </p:cNvPr>
          <p:cNvSpPr/>
          <p:nvPr/>
        </p:nvSpPr>
        <p:spPr>
          <a:xfrm>
            <a:off x="8971384" y="770155"/>
            <a:ext cx="5055584" cy="2490492"/>
          </a:xfrm>
          <a:prstGeom prst="ellipse">
            <a:avLst/>
          </a:prstGeom>
          <a:noFill/>
          <a:ln w="57150">
            <a:solidFill>
              <a:srgbClr val="FF0000"/>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AECFD81-7300-CD40-B79A-8DDB29111CF4}"/>
              </a:ext>
            </a:extLst>
          </p:cNvPr>
          <p:cNvSpPr txBox="1"/>
          <p:nvPr/>
        </p:nvSpPr>
        <p:spPr>
          <a:xfrm>
            <a:off x="13071881" y="621858"/>
            <a:ext cx="1252266" cy="535531"/>
          </a:xfrm>
          <a:prstGeom prst="rect">
            <a:avLst/>
          </a:prstGeom>
          <a:noFill/>
        </p:spPr>
        <p:txBody>
          <a:bodyPr wrap="none" rtlCol="0">
            <a:spAutoFit/>
          </a:bodyPr>
          <a:lstStyle/>
          <a:p>
            <a:r>
              <a:rPr lang="en-US" dirty="0"/>
              <a:t>Propel</a:t>
            </a:r>
          </a:p>
        </p:txBody>
      </p:sp>
    </p:spTree>
    <p:extLst>
      <p:ext uri="{BB962C8B-B14F-4D97-AF65-F5344CB8AC3E}">
        <p14:creationId xmlns:p14="http://schemas.microsoft.com/office/powerpoint/2010/main" val="890500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91EF319-F397-A244-B35E-0D62D3DFE807}"/>
              </a:ext>
            </a:extLst>
          </p:cNvPr>
          <p:cNvSpPr>
            <a:spLocks noGrp="1"/>
          </p:cNvSpPr>
          <p:nvPr>
            <p:ph type="title"/>
          </p:nvPr>
        </p:nvSpPr>
        <p:spPr>
          <a:xfrm>
            <a:off x="685800" y="639763"/>
            <a:ext cx="13258800" cy="572601"/>
          </a:xfrm>
        </p:spPr>
        <p:txBody>
          <a:bodyPr>
            <a:normAutofit/>
          </a:bodyPr>
          <a:lstStyle/>
          <a:p>
            <a:r>
              <a:rPr lang="en-US" sz="3600" dirty="0"/>
              <a:t>Making </a:t>
            </a:r>
            <a:r>
              <a:rPr lang="en-US" sz="3600"/>
              <a:t>Propel work</a:t>
            </a:r>
            <a:endParaRPr lang="en-US" sz="3600" dirty="0"/>
          </a:p>
        </p:txBody>
      </p:sp>
      <p:sp>
        <p:nvSpPr>
          <p:cNvPr id="8" name="Trapezoid 60">
            <a:extLst>
              <a:ext uri="{FF2B5EF4-FFF2-40B4-BE49-F238E27FC236}">
                <a16:creationId xmlns:a16="http://schemas.microsoft.com/office/drawing/2014/main" id="{E78D7EDD-6F66-2C48-97D0-97533B33B969}"/>
              </a:ext>
            </a:extLst>
          </p:cNvPr>
          <p:cNvSpPr/>
          <p:nvPr/>
        </p:nvSpPr>
        <p:spPr bwMode="auto">
          <a:xfrm rot="5400000">
            <a:off x="6230302" y="-2105178"/>
            <a:ext cx="2217420" cy="13230224"/>
          </a:xfrm>
          <a:custGeom>
            <a:avLst/>
            <a:gdLst>
              <a:gd name="connsiteX0" fmla="*/ 0 w 1816827"/>
              <a:gd name="connsiteY0" fmla="*/ 8129776 h 8129776"/>
              <a:gd name="connsiteX1" fmla="*/ 760051 w 1816827"/>
              <a:gd name="connsiteY1" fmla="*/ 0 h 8129776"/>
              <a:gd name="connsiteX2" fmla="*/ 1056776 w 1816827"/>
              <a:gd name="connsiteY2" fmla="*/ 0 h 8129776"/>
              <a:gd name="connsiteX3" fmla="*/ 1816827 w 1816827"/>
              <a:gd name="connsiteY3" fmla="*/ 8129776 h 8129776"/>
              <a:gd name="connsiteX4" fmla="*/ 0 w 1816827"/>
              <a:gd name="connsiteY4" fmla="*/ 8129776 h 8129776"/>
              <a:gd name="connsiteX0" fmla="*/ 40809 w 1857636"/>
              <a:gd name="connsiteY0" fmla="*/ 8129776 h 8129776"/>
              <a:gd name="connsiteX1" fmla="*/ 10230 w 1857636"/>
              <a:gd name="connsiteY1" fmla="*/ 6620950 h 8129776"/>
              <a:gd name="connsiteX2" fmla="*/ 800860 w 1857636"/>
              <a:gd name="connsiteY2" fmla="*/ 0 h 8129776"/>
              <a:gd name="connsiteX3" fmla="*/ 1097585 w 1857636"/>
              <a:gd name="connsiteY3" fmla="*/ 0 h 8129776"/>
              <a:gd name="connsiteX4" fmla="*/ 1857636 w 1857636"/>
              <a:gd name="connsiteY4" fmla="*/ 8129776 h 8129776"/>
              <a:gd name="connsiteX5" fmla="*/ 40809 w 1857636"/>
              <a:gd name="connsiteY5" fmla="*/ 8129776 h 8129776"/>
              <a:gd name="connsiteX0" fmla="*/ 31419 w 1848246"/>
              <a:gd name="connsiteY0" fmla="*/ 8129776 h 8129776"/>
              <a:gd name="connsiteX1" fmla="*/ 840 w 1848246"/>
              <a:gd name="connsiteY1" fmla="*/ 6620950 h 8129776"/>
              <a:gd name="connsiteX2" fmla="*/ 791470 w 1848246"/>
              <a:gd name="connsiteY2" fmla="*/ 0 h 8129776"/>
              <a:gd name="connsiteX3" fmla="*/ 1088195 w 1848246"/>
              <a:gd name="connsiteY3" fmla="*/ 0 h 8129776"/>
              <a:gd name="connsiteX4" fmla="*/ 1848246 w 1848246"/>
              <a:gd name="connsiteY4" fmla="*/ 8129776 h 8129776"/>
              <a:gd name="connsiteX5" fmla="*/ 31419 w 1848246"/>
              <a:gd name="connsiteY5" fmla="*/ 8129776 h 8129776"/>
              <a:gd name="connsiteX0" fmla="*/ 31419 w 1848246"/>
              <a:gd name="connsiteY0" fmla="*/ 8129776 h 8129776"/>
              <a:gd name="connsiteX1" fmla="*/ 840 w 1848246"/>
              <a:gd name="connsiteY1" fmla="*/ 6620950 h 8129776"/>
              <a:gd name="connsiteX2" fmla="*/ 791470 w 1848246"/>
              <a:gd name="connsiteY2" fmla="*/ 0 h 8129776"/>
              <a:gd name="connsiteX3" fmla="*/ 1088195 w 1848246"/>
              <a:gd name="connsiteY3" fmla="*/ 0 h 8129776"/>
              <a:gd name="connsiteX4" fmla="*/ 1838350 w 1848246"/>
              <a:gd name="connsiteY4" fmla="*/ 6629658 h 8129776"/>
              <a:gd name="connsiteX5" fmla="*/ 1848246 w 1848246"/>
              <a:gd name="connsiteY5" fmla="*/ 8129776 h 8129776"/>
              <a:gd name="connsiteX6" fmla="*/ 31419 w 1848246"/>
              <a:gd name="connsiteY6" fmla="*/ 8129776 h 8129776"/>
              <a:gd name="connsiteX0" fmla="*/ 30579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30579 w 1847406"/>
              <a:gd name="connsiteY6" fmla="*/ 8129776 h 8129776"/>
              <a:gd name="connsiteX0" fmla="*/ 30579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30579 w 1847406"/>
              <a:gd name="connsiteY6" fmla="*/ 8129776 h 8129776"/>
              <a:gd name="connsiteX0" fmla="*/ 1470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14704 w 1847406"/>
              <a:gd name="connsiteY6" fmla="*/ 8129776 h 8129776"/>
              <a:gd name="connsiteX0" fmla="*/ 21054 w 1847406"/>
              <a:gd name="connsiteY0" fmla="*/ 8126601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21054 w 1847406"/>
              <a:gd name="connsiteY6" fmla="*/ 8126601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406" h="8129776">
                <a:moveTo>
                  <a:pt x="8354" y="8129776"/>
                </a:moveTo>
                <a:cubicBezTo>
                  <a:pt x="2515" y="6643900"/>
                  <a:pt x="7335" y="8125741"/>
                  <a:pt x="0" y="6620950"/>
                </a:cubicBezTo>
                <a:lnTo>
                  <a:pt x="790630" y="0"/>
                </a:lnTo>
                <a:lnTo>
                  <a:pt x="1087355" y="0"/>
                </a:lnTo>
                <a:cubicBezTo>
                  <a:pt x="1290961" y="2212789"/>
                  <a:pt x="1633904" y="4416869"/>
                  <a:pt x="1837510" y="6629658"/>
                </a:cubicBezTo>
                <a:cubicBezTo>
                  <a:pt x="1840809" y="7129697"/>
                  <a:pt x="1844107" y="7629737"/>
                  <a:pt x="1847406" y="8129776"/>
                </a:cubicBezTo>
                <a:lnTo>
                  <a:pt x="8354" y="8129776"/>
                </a:lnTo>
                <a:close/>
              </a:path>
            </a:pathLst>
          </a:custGeom>
          <a:solidFill>
            <a:srgbClr val="FFCCCC">
              <a:alpha val="65098"/>
            </a:srgbClr>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cxnSp>
        <p:nvCxnSpPr>
          <p:cNvPr id="9" name="Straight Connector 146">
            <a:extLst>
              <a:ext uri="{FF2B5EF4-FFF2-40B4-BE49-F238E27FC236}">
                <a16:creationId xmlns:a16="http://schemas.microsoft.com/office/drawing/2014/main" id="{339F833D-B842-BC49-9163-CFFE434A7464}"/>
              </a:ext>
            </a:extLst>
          </p:cNvPr>
          <p:cNvCxnSpPr>
            <a:cxnSpLocks noChangeShapeType="1"/>
          </p:cNvCxnSpPr>
          <p:nvPr/>
        </p:nvCxnSpPr>
        <p:spPr bwMode="auto">
          <a:xfrm>
            <a:off x="3158490" y="2945864"/>
            <a:ext cx="5714" cy="3185160"/>
          </a:xfrm>
          <a:prstGeom prst="line">
            <a:avLst/>
          </a:prstGeom>
          <a:noFill/>
          <a:ln w="6350" algn="ctr">
            <a:solidFill>
              <a:srgbClr val="BFBFBF"/>
            </a:solidFill>
            <a:prstDash val="dash"/>
            <a:round/>
            <a:headEnd/>
            <a:tailEnd/>
          </a:ln>
        </p:spPr>
      </p:cxnSp>
      <p:sp>
        <p:nvSpPr>
          <p:cNvPr id="13" name="Chevron 43">
            <a:extLst>
              <a:ext uri="{FF2B5EF4-FFF2-40B4-BE49-F238E27FC236}">
                <a16:creationId xmlns:a16="http://schemas.microsoft.com/office/drawing/2014/main" id="{CA4EACE6-C5AC-604B-ACB3-3BBDBA9121A0}"/>
              </a:ext>
            </a:extLst>
          </p:cNvPr>
          <p:cNvSpPr/>
          <p:nvPr/>
        </p:nvSpPr>
        <p:spPr bwMode="auto">
          <a:xfrm>
            <a:off x="11209020" y="3119285"/>
            <a:ext cx="2745104" cy="247650"/>
          </a:xfrm>
          <a:prstGeom prst="chevron">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dirty="0">
                <a:solidFill>
                  <a:srgbClr val="FFFFFF"/>
                </a:solidFill>
                <a:latin typeface="Arial" charset="0"/>
              </a:rPr>
              <a:t>Scale [0/5]</a:t>
            </a:r>
          </a:p>
        </p:txBody>
      </p:sp>
      <p:sp>
        <p:nvSpPr>
          <p:cNvPr id="14" name="Trapezoid 151">
            <a:extLst>
              <a:ext uri="{FF2B5EF4-FFF2-40B4-BE49-F238E27FC236}">
                <a16:creationId xmlns:a16="http://schemas.microsoft.com/office/drawing/2014/main" id="{A0EE77BA-8425-FF47-9AB8-F2A6E23429BC}"/>
              </a:ext>
            </a:extLst>
          </p:cNvPr>
          <p:cNvSpPr/>
          <p:nvPr/>
        </p:nvSpPr>
        <p:spPr bwMode="auto">
          <a:xfrm rot="16200000">
            <a:off x="7480935" y="-871691"/>
            <a:ext cx="2181224" cy="10799446"/>
          </a:xfrm>
          <a:prstGeom prst="trapezoid">
            <a:avLst>
              <a:gd name="adj" fmla="val 47186"/>
            </a:avLst>
          </a:prstGeom>
          <a:solidFill>
            <a:srgbClr val="B9D3ED">
              <a:alpha val="50196"/>
            </a:srgbClr>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nvGrpSpPr>
          <p:cNvPr id="15" name="Group 14">
            <a:extLst>
              <a:ext uri="{FF2B5EF4-FFF2-40B4-BE49-F238E27FC236}">
                <a16:creationId xmlns:a16="http://schemas.microsoft.com/office/drawing/2014/main" id="{7FB62621-233B-BD40-99D4-A7D947DE8283}"/>
              </a:ext>
            </a:extLst>
          </p:cNvPr>
          <p:cNvGrpSpPr/>
          <p:nvPr/>
        </p:nvGrpSpPr>
        <p:grpSpPr>
          <a:xfrm>
            <a:off x="6088401" y="3842872"/>
            <a:ext cx="346220" cy="365149"/>
            <a:chOff x="3616039" y="3073491"/>
            <a:chExt cx="315208" cy="404329"/>
          </a:xfrm>
          <a:solidFill>
            <a:srgbClr val="DB0011"/>
          </a:solidFill>
        </p:grpSpPr>
        <p:sp>
          <p:nvSpPr>
            <p:cNvPr id="16" name="Oval 15">
              <a:extLst>
                <a:ext uri="{FF2B5EF4-FFF2-40B4-BE49-F238E27FC236}">
                  <a16:creationId xmlns:a16="http://schemas.microsoft.com/office/drawing/2014/main" id="{263B5AA2-2730-F94D-B39B-087762234E5F}"/>
                </a:ext>
              </a:extLst>
            </p:cNvPr>
            <p:cNvSpPr/>
            <p:nvPr/>
          </p:nvSpPr>
          <p:spPr bwMode="auto">
            <a:xfrm>
              <a:off x="3748367" y="3210204"/>
              <a:ext cx="182880" cy="18288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7" name="Oval 16">
              <a:extLst>
                <a:ext uri="{FF2B5EF4-FFF2-40B4-BE49-F238E27FC236}">
                  <a16:creationId xmlns:a16="http://schemas.microsoft.com/office/drawing/2014/main" id="{50CA55D5-A4EE-AE4B-AB12-1628D890E69A}"/>
                </a:ext>
              </a:extLst>
            </p:cNvPr>
            <p:cNvSpPr/>
            <p:nvPr/>
          </p:nvSpPr>
          <p:spPr bwMode="auto">
            <a:xfrm>
              <a:off x="3616039" y="3073491"/>
              <a:ext cx="182880" cy="18288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8" name="Oval 17">
              <a:extLst>
                <a:ext uri="{FF2B5EF4-FFF2-40B4-BE49-F238E27FC236}">
                  <a16:creationId xmlns:a16="http://schemas.microsoft.com/office/drawing/2014/main" id="{58967B24-D893-4C4D-A4E5-15A82F6C5DE2}"/>
                </a:ext>
              </a:extLst>
            </p:cNvPr>
            <p:cNvSpPr/>
            <p:nvPr/>
          </p:nvSpPr>
          <p:spPr bwMode="auto">
            <a:xfrm>
              <a:off x="3707479" y="3386380"/>
              <a:ext cx="91440" cy="9144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19" name="Group 18">
            <a:extLst>
              <a:ext uri="{FF2B5EF4-FFF2-40B4-BE49-F238E27FC236}">
                <a16:creationId xmlns:a16="http://schemas.microsoft.com/office/drawing/2014/main" id="{D29AB75E-C29C-6C41-8323-6BB338A29610}"/>
              </a:ext>
            </a:extLst>
          </p:cNvPr>
          <p:cNvGrpSpPr/>
          <p:nvPr/>
        </p:nvGrpSpPr>
        <p:grpSpPr>
          <a:xfrm>
            <a:off x="5185976" y="5090123"/>
            <a:ext cx="352594" cy="313115"/>
            <a:chOff x="3303312" y="4566318"/>
            <a:chExt cx="327373" cy="346713"/>
          </a:xfrm>
          <a:solidFill>
            <a:srgbClr val="DB0011"/>
          </a:solidFill>
        </p:grpSpPr>
        <p:sp>
          <p:nvSpPr>
            <p:cNvPr id="20" name="Oval 19">
              <a:extLst>
                <a:ext uri="{FF2B5EF4-FFF2-40B4-BE49-F238E27FC236}">
                  <a16:creationId xmlns:a16="http://schemas.microsoft.com/office/drawing/2014/main" id="{1CF5A7B4-9A3E-7B4D-98DA-BC7B9821ED65}"/>
                </a:ext>
              </a:extLst>
            </p:cNvPr>
            <p:cNvSpPr/>
            <p:nvPr/>
          </p:nvSpPr>
          <p:spPr bwMode="auto">
            <a:xfrm>
              <a:off x="3447805" y="4730151"/>
              <a:ext cx="182880" cy="18288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1" name="Oval 20">
              <a:extLst>
                <a:ext uri="{FF2B5EF4-FFF2-40B4-BE49-F238E27FC236}">
                  <a16:creationId xmlns:a16="http://schemas.microsoft.com/office/drawing/2014/main" id="{C406A985-1E35-E94A-A400-9CFE944AFFD7}"/>
                </a:ext>
              </a:extLst>
            </p:cNvPr>
            <p:cNvSpPr/>
            <p:nvPr/>
          </p:nvSpPr>
          <p:spPr bwMode="auto">
            <a:xfrm>
              <a:off x="3303312" y="4674155"/>
              <a:ext cx="137160" cy="13716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2" name="Oval 21">
              <a:extLst>
                <a:ext uri="{FF2B5EF4-FFF2-40B4-BE49-F238E27FC236}">
                  <a16:creationId xmlns:a16="http://schemas.microsoft.com/office/drawing/2014/main" id="{66A9D286-55BC-4542-B8D3-CB55AB26A01F}"/>
                </a:ext>
              </a:extLst>
            </p:cNvPr>
            <p:cNvSpPr/>
            <p:nvPr/>
          </p:nvSpPr>
          <p:spPr bwMode="auto">
            <a:xfrm>
              <a:off x="3459300" y="4566318"/>
              <a:ext cx="137160" cy="13716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23" name="Group 22">
            <a:extLst>
              <a:ext uri="{FF2B5EF4-FFF2-40B4-BE49-F238E27FC236}">
                <a16:creationId xmlns:a16="http://schemas.microsoft.com/office/drawing/2014/main" id="{8531F372-3981-4444-92E2-67AA1155116C}"/>
              </a:ext>
            </a:extLst>
          </p:cNvPr>
          <p:cNvGrpSpPr/>
          <p:nvPr/>
        </p:nvGrpSpPr>
        <p:grpSpPr>
          <a:xfrm>
            <a:off x="11626625" y="3700537"/>
            <a:ext cx="1913912" cy="1655090"/>
            <a:chOff x="7367718" y="2978907"/>
            <a:chExt cx="1325045" cy="1296983"/>
          </a:xfrm>
          <a:solidFill>
            <a:srgbClr val="FFFFFF">
              <a:lumMod val="50000"/>
            </a:srgbClr>
          </a:solidFill>
        </p:grpSpPr>
        <p:sp>
          <p:nvSpPr>
            <p:cNvPr id="24" name="Donut 196">
              <a:extLst>
                <a:ext uri="{FF2B5EF4-FFF2-40B4-BE49-F238E27FC236}">
                  <a16:creationId xmlns:a16="http://schemas.microsoft.com/office/drawing/2014/main" id="{8BF4BABC-7918-304A-BB04-9916AAEE669D}"/>
                </a:ext>
              </a:extLst>
            </p:cNvPr>
            <p:cNvSpPr/>
            <p:nvPr/>
          </p:nvSpPr>
          <p:spPr bwMode="auto">
            <a:xfrm>
              <a:off x="7462783" y="3087170"/>
              <a:ext cx="1188720" cy="1188720"/>
            </a:xfrm>
            <a:prstGeom prst="donut">
              <a:avLst>
                <a:gd name="adj" fmla="val 3680"/>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5" name="Isosceles Triangle 214">
              <a:extLst>
                <a:ext uri="{FF2B5EF4-FFF2-40B4-BE49-F238E27FC236}">
                  <a16:creationId xmlns:a16="http://schemas.microsoft.com/office/drawing/2014/main" id="{556FD062-D184-F445-A0C7-7860A6A6FD5B}"/>
                </a:ext>
              </a:extLst>
            </p:cNvPr>
            <p:cNvSpPr/>
            <p:nvPr/>
          </p:nvSpPr>
          <p:spPr bwMode="auto">
            <a:xfrm rot="5400000">
              <a:off x="7942351" y="3037458"/>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6" name="Isosceles Triangle 215">
              <a:extLst>
                <a:ext uri="{FF2B5EF4-FFF2-40B4-BE49-F238E27FC236}">
                  <a16:creationId xmlns:a16="http://schemas.microsoft.com/office/drawing/2014/main" id="{CEE66A9F-868C-6A4E-8107-226A847EC492}"/>
                </a:ext>
              </a:extLst>
            </p:cNvPr>
            <p:cNvSpPr/>
            <p:nvPr/>
          </p:nvSpPr>
          <p:spPr bwMode="auto">
            <a:xfrm rot="12600000">
              <a:off x="8430517" y="384656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7" name="Isosceles Triangle 216">
              <a:extLst>
                <a:ext uri="{FF2B5EF4-FFF2-40B4-BE49-F238E27FC236}">
                  <a16:creationId xmlns:a16="http://schemas.microsoft.com/office/drawing/2014/main" id="{3C30317F-045A-F341-BD86-EE0200FA5CC0}"/>
                </a:ext>
              </a:extLst>
            </p:cNvPr>
            <p:cNvSpPr/>
            <p:nvPr/>
          </p:nvSpPr>
          <p:spPr bwMode="auto">
            <a:xfrm rot="19800000">
              <a:off x="7367718" y="377617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28" name="Group 27">
            <a:extLst>
              <a:ext uri="{FF2B5EF4-FFF2-40B4-BE49-F238E27FC236}">
                <a16:creationId xmlns:a16="http://schemas.microsoft.com/office/drawing/2014/main" id="{40AF4BC6-D33A-7E44-8C8D-99D24277B12B}"/>
              </a:ext>
            </a:extLst>
          </p:cNvPr>
          <p:cNvGrpSpPr>
            <a:grpSpLocks noChangeAspect="1"/>
          </p:cNvGrpSpPr>
          <p:nvPr/>
        </p:nvGrpSpPr>
        <p:grpSpPr>
          <a:xfrm>
            <a:off x="6507038" y="4179070"/>
            <a:ext cx="781001" cy="678137"/>
            <a:chOff x="7367718" y="2978907"/>
            <a:chExt cx="1325045" cy="1296983"/>
          </a:xfrm>
          <a:solidFill>
            <a:srgbClr val="FFFFFF">
              <a:lumMod val="50000"/>
            </a:srgbClr>
          </a:solidFill>
        </p:grpSpPr>
        <p:sp>
          <p:nvSpPr>
            <p:cNvPr id="29" name="Donut 201">
              <a:extLst>
                <a:ext uri="{FF2B5EF4-FFF2-40B4-BE49-F238E27FC236}">
                  <a16:creationId xmlns:a16="http://schemas.microsoft.com/office/drawing/2014/main" id="{9C5F76D7-0281-6646-916B-FE75DD72FADA}"/>
                </a:ext>
              </a:extLst>
            </p:cNvPr>
            <p:cNvSpPr/>
            <p:nvPr/>
          </p:nvSpPr>
          <p:spPr bwMode="auto">
            <a:xfrm>
              <a:off x="7462783" y="3087170"/>
              <a:ext cx="1188720" cy="1188720"/>
            </a:xfrm>
            <a:prstGeom prst="donut">
              <a:avLst>
                <a:gd name="adj" fmla="val 3680"/>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0" name="Isosceles Triangle 219">
              <a:extLst>
                <a:ext uri="{FF2B5EF4-FFF2-40B4-BE49-F238E27FC236}">
                  <a16:creationId xmlns:a16="http://schemas.microsoft.com/office/drawing/2014/main" id="{C8ED6CE4-0CD8-8441-AA1E-D844F13F3EA4}"/>
                </a:ext>
              </a:extLst>
            </p:cNvPr>
            <p:cNvSpPr/>
            <p:nvPr/>
          </p:nvSpPr>
          <p:spPr bwMode="auto">
            <a:xfrm rot="5400000">
              <a:off x="7942351" y="3037458"/>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1" name="Isosceles Triangle 220">
              <a:extLst>
                <a:ext uri="{FF2B5EF4-FFF2-40B4-BE49-F238E27FC236}">
                  <a16:creationId xmlns:a16="http://schemas.microsoft.com/office/drawing/2014/main" id="{44D58B33-C2DE-3A41-839A-8123C7F9C3CB}"/>
                </a:ext>
              </a:extLst>
            </p:cNvPr>
            <p:cNvSpPr/>
            <p:nvPr/>
          </p:nvSpPr>
          <p:spPr bwMode="auto">
            <a:xfrm rot="12600000">
              <a:off x="8430517" y="384656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2" name="Isosceles Triangle 221">
              <a:extLst>
                <a:ext uri="{FF2B5EF4-FFF2-40B4-BE49-F238E27FC236}">
                  <a16:creationId xmlns:a16="http://schemas.microsoft.com/office/drawing/2014/main" id="{E4E66EF7-DC1D-E041-8E0F-C31927307C65}"/>
                </a:ext>
              </a:extLst>
            </p:cNvPr>
            <p:cNvSpPr/>
            <p:nvPr/>
          </p:nvSpPr>
          <p:spPr bwMode="auto">
            <a:xfrm rot="19800000">
              <a:off x="7367718" y="377617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33" name="Group 32">
            <a:extLst>
              <a:ext uri="{FF2B5EF4-FFF2-40B4-BE49-F238E27FC236}">
                <a16:creationId xmlns:a16="http://schemas.microsoft.com/office/drawing/2014/main" id="{E51E5753-E817-8746-95DA-A4D37926DECA}"/>
              </a:ext>
            </a:extLst>
          </p:cNvPr>
          <p:cNvGrpSpPr>
            <a:grpSpLocks noChangeAspect="1"/>
          </p:cNvGrpSpPr>
          <p:nvPr/>
        </p:nvGrpSpPr>
        <p:grpSpPr>
          <a:xfrm>
            <a:off x="9170826" y="3852439"/>
            <a:ext cx="1545715" cy="1277183"/>
            <a:chOff x="7367718" y="2978907"/>
            <a:chExt cx="1325045" cy="1296983"/>
          </a:xfrm>
          <a:solidFill>
            <a:srgbClr val="FFFFFF">
              <a:lumMod val="50000"/>
            </a:srgbClr>
          </a:solidFill>
        </p:grpSpPr>
        <p:sp>
          <p:nvSpPr>
            <p:cNvPr id="34" name="Donut 206">
              <a:extLst>
                <a:ext uri="{FF2B5EF4-FFF2-40B4-BE49-F238E27FC236}">
                  <a16:creationId xmlns:a16="http://schemas.microsoft.com/office/drawing/2014/main" id="{BCB581A6-43E3-5445-A6E4-D52FDFF55C8E}"/>
                </a:ext>
              </a:extLst>
            </p:cNvPr>
            <p:cNvSpPr/>
            <p:nvPr/>
          </p:nvSpPr>
          <p:spPr bwMode="auto">
            <a:xfrm>
              <a:off x="7462783" y="3087170"/>
              <a:ext cx="1188720" cy="1188720"/>
            </a:xfrm>
            <a:prstGeom prst="donut">
              <a:avLst>
                <a:gd name="adj" fmla="val 3680"/>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5" name="Isosceles Triangle 224">
              <a:extLst>
                <a:ext uri="{FF2B5EF4-FFF2-40B4-BE49-F238E27FC236}">
                  <a16:creationId xmlns:a16="http://schemas.microsoft.com/office/drawing/2014/main" id="{5CDA8704-5618-F24E-A836-281C36503E16}"/>
                </a:ext>
              </a:extLst>
            </p:cNvPr>
            <p:cNvSpPr/>
            <p:nvPr/>
          </p:nvSpPr>
          <p:spPr bwMode="auto">
            <a:xfrm rot="5400000">
              <a:off x="7942351" y="3037458"/>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6" name="Isosceles Triangle 225">
              <a:extLst>
                <a:ext uri="{FF2B5EF4-FFF2-40B4-BE49-F238E27FC236}">
                  <a16:creationId xmlns:a16="http://schemas.microsoft.com/office/drawing/2014/main" id="{9B5B78ED-CA4C-414B-B1C7-AD14759E1D88}"/>
                </a:ext>
              </a:extLst>
            </p:cNvPr>
            <p:cNvSpPr/>
            <p:nvPr/>
          </p:nvSpPr>
          <p:spPr bwMode="auto">
            <a:xfrm rot="12600000">
              <a:off x="8430517" y="384656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7" name="Isosceles Triangle 226">
              <a:extLst>
                <a:ext uri="{FF2B5EF4-FFF2-40B4-BE49-F238E27FC236}">
                  <a16:creationId xmlns:a16="http://schemas.microsoft.com/office/drawing/2014/main" id="{F7934B08-239C-9E42-A6A6-2CC7308BC026}"/>
                </a:ext>
              </a:extLst>
            </p:cNvPr>
            <p:cNvSpPr/>
            <p:nvPr/>
          </p:nvSpPr>
          <p:spPr bwMode="auto">
            <a:xfrm rot="19800000">
              <a:off x="7367718" y="377617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38" name="Group 37">
            <a:extLst>
              <a:ext uri="{FF2B5EF4-FFF2-40B4-BE49-F238E27FC236}">
                <a16:creationId xmlns:a16="http://schemas.microsoft.com/office/drawing/2014/main" id="{FEA51CBD-913E-E141-BAC6-258DDE798631}"/>
              </a:ext>
            </a:extLst>
          </p:cNvPr>
          <p:cNvGrpSpPr>
            <a:grpSpLocks noChangeAspect="1"/>
          </p:cNvGrpSpPr>
          <p:nvPr/>
        </p:nvGrpSpPr>
        <p:grpSpPr>
          <a:xfrm>
            <a:off x="4533669" y="4389482"/>
            <a:ext cx="347720" cy="277200"/>
            <a:chOff x="7367718" y="2978907"/>
            <a:chExt cx="1325045" cy="1296983"/>
          </a:xfrm>
          <a:solidFill>
            <a:schemeClr val="bg1">
              <a:lumMod val="50000"/>
            </a:schemeClr>
          </a:solidFill>
        </p:grpSpPr>
        <p:sp>
          <p:nvSpPr>
            <p:cNvPr id="39" name="Donut 211">
              <a:extLst>
                <a:ext uri="{FF2B5EF4-FFF2-40B4-BE49-F238E27FC236}">
                  <a16:creationId xmlns:a16="http://schemas.microsoft.com/office/drawing/2014/main" id="{46321343-4389-274A-90C2-9E3AF72FBCF5}"/>
                </a:ext>
              </a:extLst>
            </p:cNvPr>
            <p:cNvSpPr/>
            <p:nvPr/>
          </p:nvSpPr>
          <p:spPr bwMode="auto">
            <a:xfrm>
              <a:off x="7462783" y="3087170"/>
              <a:ext cx="1188720" cy="1188720"/>
            </a:xfrm>
            <a:prstGeom prst="donut">
              <a:avLst>
                <a:gd name="adj" fmla="val 3680"/>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40" name="Isosceles Triangle 229">
              <a:extLst>
                <a:ext uri="{FF2B5EF4-FFF2-40B4-BE49-F238E27FC236}">
                  <a16:creationId xmlns:a16="http://schemas.microsoft.com/office/drawing/2014/main" id="{8E05D314-687E-024F-B262-E7D2C9D0867B}"/>
                </a:ext>
              </a:extLst>
            </p:cNvPr>
            <p:cNvSpPr/>
            <p:nvPr/>
          </p:nvSpPr>
          <p:spPr bwMode="auto">
            <a:xfrm rot="5400000">
              <a:off x="7942351" y="3037458"/>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41" name="Isosceles Triangle 230">
              <a:extLst>
                <a:ext uri="{FF2B5EF4-FFF2-40B4-BE49-F238E27FC236}">
                  <a16:creationId xmlns:a16="http://schemas.microsoft.com/office/drawing/2014/main" id="{A842BA74-A172-AC45-8541-19BC533E6979}"/>
                </a:ext>
              </a:extLst>
            </p:cNvPr>
            <p:cNvSpPr/>
            <p:nvPr/>
          </p:nvSpPr>
          <p:spPr bwMode="auto">
            <a:xfrm rot="12600000">
              <a:off x="8430517" y="384656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42" name="Isosceles Triangle 231">
              <a:extLst>
                <a:ext uri="{FF2B5EF4-FFF2-40B4-BE49-F238E27FC236}">
                  <a16:creationId xmlns:a16="http://schemas.microsoft.com/office/drawing/2014/main" id="{A4A2E335-D436-514F-A512-E5412285B6F9}"/>
                </a:ext>
              </a:extLst>
            </p:cNvPr>
            <p:cNvSpPr/>
            <p:nvPr/>
          </p:nvSpPr>
          <p:spPr bwMode="auto">
            <a:xfrm rot="19800000">
              <a:off x="7367718" y="377617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sp>
        <p:nvSpPr>
          <p:cNvPr id="43" name="Rectangle 42">
            <a:extLst>
              <a:ext uri="{FF2B5EF4-FFF2-40B4-BE49-F238E27FC236}">
                <a16:creationId xmlns:a16="http://schemas.microsoft.com/office/drawing/2014/main" id="{D9DFC785-CA8C-194B-A420-C285B87692EC}"/>
              </a:ext>
            </a:extLst>
          </p:cNvPr>
          <p:cNvSpPr/>
          <p:nvPr/>
        </p:nvSpPr>
        <p:spPr bwMode="auto">
          <a:xfrm>
            <a:off x="6265544" y="4873790"/>
            <a:ext cx="1872616" cy="2228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007" i="1" dirty="0">
                <a:solidFill>
                  <a:srgbClr val="000000">
                    <a:lumMod val="65000"/>
                    <a:lumOff val="35000"/>
                  </a:srgbClr>
                </a:solidFill>
                <a:latin typeface="Arial" charset="0"/>
              </a:rPr>
              <a:t>Build &gt; test &gt; learn</a:t>
            </a:r>
          </a:p>
        </p:txBody>
      </p:sp>
      <p:sp>
        <p:nvSpPr>
          <p:cNvPr id="44" name="Rectangle 43">
            <a:extLst>
              <a:ext uri="{FF2B5EF4-FFF2-40B4-BE49-F238E27FC236}">
                <a16:creationId xmlns:a16="http://schemas.microsoft.com/office/drawing/2014/main" id="{0364BF02-72F3-2044-901A-D8A70E55025F}"/>
              </a:ext>
            </a:extLst>
          </p:cNvPr>
          <p:cNvSpPr/>
          <p:nvPr/>
        </p:nvSpPr>
        <p:spPr bwMode="auto">
          <a:xfrm>
            <a:off x="8995410" y="5115725"/>
            <a:ext cx="1872614" cy="224790"/>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007" i="1" dirty="0">
                <a:solidFill>
                  <a:srgbClr val="000000">
                    <a:lumMod val="65000"/>
                    <a:lumOff val="35000"/>
                  </a:srgbClr>
                </a:solidFill>
                <a:latin typeface="Arial" charset="0"/>
              </a:rPr>
              <a:t>Build &gt; test &gt; learn</a:t>
            </a:r>
          </a:p>
        </p:txBody>
      </p:sp>
      <p:sp>
        <p:nvSpPr>
          <p:cNvPr id="45" name="Rectangle 44">
            <a:extLst>
              <a:ext uri="{FF2B5EF4-FFF2-40B4-BE49-F238E27FC236}">
                <a16:creationId xmlns:a16="http://schemas.microsoft.com/office/drawing/2014/main" id="{9C7599DE-6CB1-9242-85FE-2D39539815E7}"/>
              </a:ext>
            </a:extLst>
          </p:cNvPr>
          <p:cNvSpPr/>
          <p:nvPr/>
        </p:nvSpPr>
        <p:spPr bwMode="auto">
          <a:xfrm>
            <a:off x="3950970" y="4633760"/>
            <a:ext cx="1874520" cy="2228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007" i="1" dirty="0">
                <a:solidFill>
                  <a:srgbClr val="000000">
                    <a:lumMod val="65000"/>
                    <a:lumOff val="35000"/>
                  </a:srgbClr>
                </a:solidFill>
                <a:latin typeface="Arial" charset="0"/>
              </a:rPr>
              <a:t>Explore / challenge</a:t>
            </a:r>
          </a:p>
        </p:txBody>
      </p:sp>
      <p:grpSp>
        <p:nvGrpSpPr>
          <p:cNvPr id="46" name="Group 255">
            <a:extLst>
              <a:ext uri="{FF2B5EF4-FFF2-40B4-BE49-F238E27FC236}">
                <a16:creationId xmlns:a16="http://schemas.microsoft.com/office/drawing/2014/main" id="{3A5B4B96-36DB-814A-8E2A-47340DB2851B}"/>
              </a:ext>
            </a:extLst>
          </p:cNvPr>
          <p:cNvGrpSpPr>
            <a:grpSpLocks/>
          </p:cNvGrpSpPr>
          <p:nvPr/>
        </p:nvGrpSpPr>
        <p:grpSpPr bwMode="auto">
          <a:xfrm>
            <a:off x="5775960" y="2944024"/>
            <a:ext cx="5414010" cy="3107056"/>
            <a:chOff x="3702976" y="2840966"/>
            <a:chExt cx="3327368" cy="3371988"/>
          </a:xfrm>
        </p:grpSpPr>
        <p:cxnSp>
          <p:nvCxnSpPr>
            <p:cNvPr id="49" name="Straight Connector 258">
              <a:extLst>
                <a:ext uri="{FF2B5EF4-FFF2-40B4-BE49-F238E27FC236}">
                  <a16:creationId xmlns:a16="http://schemas.microsoft.com/office/drawing/2014/main" id="{18130F85-A945-A746-99C4-694C706C25F0}"/>
                </a:ext>
              </a:extLst>
            </p:cNvPr>
            <p:cNvCxnSpPr>
              <a:cxnSpLocks noChangeShapeType="1"/>
            </p:cNvCxnSpPr>
            <p:nvPr/>
          </p:nvCxnSpPr>
          <p:spPr bwMode="auto">
            <a:xfrm>
              <a:off x="5366041" y="2840966"/>
              <a:ext cx="0" cy="3371988"/>
            </a:xfrm>
            <a:prstGeom prst="line">
              <a:avLst/>
            </a:prstGeom>
            <a:noFill/>
            <a:ln w="6350" algn="ctr">
              <a:solidFill>
                <a:srgbClr val="BFBFBF"/>
              </a:solidFill>
              <a:prstDash val="dash"/>
              <a:round/>
              <a:headEnd/>
              <a:tailEnd/>
            </a:ln>
          </p:spPr>
        </p:cxnSp>
        <p:cxnSp>
          <p:nvCxnSpPr>
            <p:cNvPr id="47" name="Straight Connector 256">
              <a:extLst>
                <a:ext uri="{FF2B5EF4-FFF2-40B4-BE49-F238E27FC236}">
                  <a16:creationId xmlns:a16="http://schemas.microsoft.com/office/drawing/2014/main" id="{E1AA5EE2-87C5-CD47-8F5D-B81219196FAB}"/>
                </a:ext>
              </a:extLst>
            </p:cNvPr>
            <p:cNvCxnSpPr>
              <a:cxnSpLocks noChangeShapeType="1"/>
            </p:cNvCxnSpPr>
            <p:nvPr/>
          </p:nvCxnSpPr>
          <p:spPr bwMode="auto">
            <a:xfrm>
              <a:off x="3702976" y="2840966"/>
              <a:ext cx="0" cy="3371988"/>
            </a:xfrm>
            <a:prstGeom prst="line">
              <a:avLst/>
            </a:prstGeom>
            <a:noFill/>
            <a:ln w="6350" algn="ctr">
              <a:solidFill>
                <a:srgbClr val="BFBFBF"/>
              </a:solidFill>
              <a:prstDash val="dash"/>
              <a:round/>
              <a:headEnd/>
              <a:tailEnd/>
            </a:ln>
          </p:spPr>
        </p:cxnSp>
        <p:cxnSp>
          <p:nvCxnSpPr>
            <p:cNvPr id="48" name="Straight Connector 257">
              <a:extLst>
                <a:ext uri="{FF2B5EF4-FFF2-40B4-BE49-F238E27FC236}">
                  <a16:creationId xmlns:a16="http://schemas.microsoft.com/office/drawing/2014/main" id="{0FC420C0-F1C4-1742-89F3-F261FF827497}"/>
                </a:ext>
              </a:extLst>
            </p:cNvPr>
            <p:cNvCxnSpPr>
              <a:cxnSpLocks noChangeShapeType="1"/>
            </p:cNvCxnSpPr>
            <p:nvPr/>
          </p:nvCxnSpPr>
          <p:spPr bwMode="auto">
            <a:xfrm>
              <a:off x="7030344" y="2840966"/>
              <a:ext cx="0" cy="3371988"/>
            </a:xfrm>
            <a:prstGeom prst="line">
              <a:avLst/>
            </a:prstGeom>
            <a:noFill/>
            <a:ln w="6350" algn="ctr">
              <a:solidFill>
                <a:srgbClr val="BFBFBF"/>
              </a:solidFill>
              <a:prstDash val="dash"/>
              <a:round/>
              <a:headEnd/>
              <a:tailEnd/>
            </a:ln>
          </p:spPr>
        </p:cxnSp>
      </p:grpSp>
      <p:sp>
        <p:nvSpPr>
          <p:cNvPr id="50" name="Rectangle 49">
            <a:extLst>
              <a:ext uri="{FF2B5EF4-FFF2-40B4-BE49-F238E27FC236}">
                <a16:creationId xmlns:a16="http://schemas.microsoft.com/office/drawing/2014/main" id="{4173C970-603E-F54B-90C3-EECF4F406EC9}"/>
              </a:ext>
            </a:extLst>
          </p:cNvPr>
          <p:cNvSpPr/>
          <p:nvPr/>
        </p:nvSpPr>
        <p:spPr bwMode="auto">
          <a:xfrm>
            <a:off x="11641454" y="5342420"/>
            <a:ext cx="1874520" cy="224790"/>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007" i="1" dirty="0">
                <a:solidFill>
                  <a:srgbClr val="000000">
                    <a:lumMod val="65000"/>
                    <a:lumOff val="35000"/>
                  </a:srgbClr>
                </a:solidFill>
                <a:latin typeface="Arial" charset="0"/>
              </a:rPr>
              <a:t>Build &gt; test &gt; learn</a:t>
            </a:r>
          </a:p>
        </p:txBody>
      </p:sp>
      <p:cxnSp>
        <p:nvCxnSpPr>
          <p:cNvPr id="51" name="Straight Connector 262">
            <a:extLst>
              <a:ext uri="{FF2B5EF4-FFF2-40B4-BE49-F238E27FC236}">
                <a16:creationId xmlns:a16="http://schemas.microsoft.com/office/drawing/2014/main" id="{B0952053-A398-BB43-A1CD-330A6A0936FA}"/>
              </a:ext>
            </a:extLst>
          </p:cNvPr>
          <p:cNvCxnSpPr>
            <a:cxnSpLocks noChangeShapeType="1"/>
          </p:cNvCxnSpPr>
          <p:nvPr/>
        </p:nvCxnSpPr>
        <p:spPr bwMode="auto">
          <a:xfrm>
            <a:off x="685800" y="2208292"/>
            <a:ext cx="0" cy="754380"/>
          </a:xfrm>
          <a:prstGeom prst="line">
            <a:avLst/>
          </a:prstGeom>
          <a:noFill/>
          <a:ln w="28575" algn="ctr">
            <a:solidFill>
              <a:schemeClr val="tx1"/>
            </a:solidFill>
            <a:round/>
            <a:headEnd/>
            <a:tailEnd/>
          </a:ln>
        </p:spPr>
      </p:cxnSp>
      <p:sp>
        <p:nvSpPr>
          <p:cNvPr id="52" name="Rectangle 51">
            <a:extLst>
              <a:ext uri="{FF2B5EF4-FFF2-40B4-BE49-F238E27FC236}">
                <a16:creationId xmlns:a16="http://schemas.microsoft.com/office/drawing/2014/main" id="{6375BB8B-A4C8-6949-9AA1-74AC0B2A7671}"/>
              </a:ext>
            </a:extLst>
          </p:cNvPr>
          <p:cNvSpPr/>
          <p:nvPr/>
        </p:nvSpPr>
        <p:spPr bwMode="auto">
          <a:xfrm>
            <a:off x="3272790" y="2222030"/>
            <a:ext cx="2526030"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Ideas documented in backlog for further assessment</a:t>
            </a:r>
          </a:p>
          <a:p>
            <a:pPr algn="ctr" defTabSz="961015">
              <a:lnSpc>
                <a:spcPct val="100000"/>
              </a:lnSpc>
              <a:spcBef>
                <a:spcPct val="50000"/>
              </a:spcBef>
              <a:buClrTx/>
              <a:defRPr/>
            </a:pPr>
            <a:r>
              <a:rPr lang="en-US" sz="1007" i="1" dirty="0">
                <a:solidFill>
                  <a:srgbClr val="8C8C8C">
                    <a:lumMod val="50000"/>
                  </a:srgbClr>
                </a:solidFill>
                <a:latin typeface="Arial" charset="0"/>
              </a:rPr>
              <a:t>(3-day sprints)</a:t>
            </a:r>
          </a:p>
        </p:txBody>
      </p:sp>
      <p:sp>
        <p:nvSpPr>
          <p:cNvPr id="53" name="Rectangle 52">
            <a:extLst>
              <a:ext uri="{FF2B5EF4-FFF2-40B4-BE49-F238E27FC236}">
                <a16:creationId xmlns:a16="http://schemas.microsoft.com/office/drawing/2014/main" id="{448AFFB5-BE39-6341-942C-7DA326DCE220}"/>
              </a:ext>
            </a:extLst>
          </p:cNvPr>
          <p:cNvSpPr/>
          <p:nvPr/>
        </p:nvSpPr>
        <p:spPr bwMode="auto">
          <a:xfrm>
            <a:off x="5941695" y="2222030"/>
            <a:ext cx="2526030"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Medium to high fidelity prototypes, assessed, tested with users</a:t>
            </a:r>
          </a:p>
          <a:p>
            <a:pPr algn="ctr" defTabSz="961015">
              <a:lnSpc>
                <a:spcPct val="100000"/>
              </a:lnSpc>
              <a:spcBef>
                <a:spcPct val="50000"/>
              </a:spcBef>
              <a:buClrTx/>
              <a:defRPr/>
            </a:pPr>
            <a:r>
              <a:rPr lang="en-US" sz="1007" i="1" dirty="0">
                <a:solidFill>
                  <a:srgbClr val="8C8C8C">
                    <a:lumMod val="50000"/>
                  </a:srgbClr>
                </a:solidFill>
                <a:latin typeface="Arial" charset="0"/>
              </a:rPr>
              <a:t>(3-week or 3-month sprints)</a:t>
            </a:r>
          </a:p>
        </p:txBody>
      </p:sp>
      <p:sp>
        <p:nvSpPr>
          <p:cNvPr id="54" name="Rectangle 53">
            <a:extLst>
              <a:ext uri="{FF2B5EF4-FFF2-40B4-BE49-F238E27FC236}">
                <a16:creationId xmlns:a16="http://schemas.microsoft.com/office/drawing/2014/main" id="{5B88ED89-B1D0-554A-AF68-72CEEF4C761F}"/>
              </a:ext>
            </a:extLst>
          </p:cNvPr>
          <p:cNvSpPr/>
          <p:nvPr/>
        </p:nvSpPr>
        <p:spPr bwMode="auto">
          <a:xfrm>
            <a:off x="8635364" y="2222030"/>
            <a:ext cx="2527936"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Extensive market testing of concepts &amp; prototype testing production systems</a:t>
            </a:r>
          </a:p>
          <a:p>
            <a:pPr algn="ctr" defTabSz="961015">
              <a:lnSpc>
                <a:spcPct val="100000"/>
              </a:lnSpc>
              <a:spcBef>
                <a:spcPct val="50000"/>
              </a:spcBef>
              <a:buClrTx/>
              <a:defRPr/>
            </a:pPr>
            <a:r>
              <a:rPr lang="en-US" sz="1007" i="1" dirty="0">
                <a:solidFill>
                  <a:srgbClr val="8C8C8C">
                    <a:lumMod val="50000"/>
                  </a:srgbClr>
                </a:solidFill>
                <a:latin typeface="Arial" charset="0"/>
              </a:rPr>
              <a:t>(Transitional)</a:t>
            </a:r>
          </a:p>
        </p:txBody>
      </p:sp>
      <p:sp>
        <p:nvSpPr>
          <p:cNvPr id="55" name="Rectangle 54">
            <a:extLst>
              <a:ext uri="{FF2B5EF4-FFF2-40B4-BE49-F238E27FC236}">
                <a16:creationId xmlns:a16="http://schemas.microsoft.com/office/drawing/2014/main" id="{333E99BD-F9C8-874A-8983-47DDC5DCD6A8}"/>
              </a:ext>
            </a:extLst>
          </p:cNvPr>
          <p:cNvSpPr/>
          <p:nvPr/>
        </p:nvSpPr>
        <p:spPr bwMode="auto">
          <a:xfrm>
            <a:off x="11315700" y="2222030"/>
            <a:ext cx="2526030"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Product is scaled and rolled out to market(s) in with end owner</a:t>
            </a:r>
          </a:p>
          <a:p>
            <a:pPr algn="ctr" defTabSz="961015">
              <a:lnSpc>
                <a:spcPct val="100000"/>
              </a:lnSpc>
              <a:spcBef>
                <a:spcPct val="50000"/>
              </a:spcBef>
              <a:buClrTx/>
              <a:defRPr/>
            </a:pPr>
            <a:r>
              <a:rPr lang="en-US" sz="1007" i="1" dirty="0">
                <a:solidFill>
                  <a:srgbClr val="8C8C8C">
                    <a:lumMod val="50000"/>
                  </a:srgbClr>
                </a:solidFill>
                <a:latin typeface="Arial" charset="0"/>
              </a:rPr>
              <a:t>(Commercially GTM-ready)</a:t>
            </a:r>
          </a:p>
        </p:txBody>
      </p:sp>
      <p:sp>
        <p:nvSpPr>
          <p:cNvPr id="56" name="Rectangle 55">
            <a:extLst>
              <a:ext uri="{FF2B5EF4-FFF2-40B4-BE49-F238E27FC236}">
                <a16:creationId xmlns:a16="http://schemas.microsoft.com/office/drawing/2014/main" id="{7B893AC2-810F-EF46-BEDB-37A912E2F0FE}"/>
              </a:ext>
            </a:extLst>
          </p:cNvPr>
          <p:cNvSpPr/>
          <p:nvPr/>
        </p:nvSpPr>
        <p:spPr bwMode="auto">
          <a:xfrm>
            <a:off x="723900" y="3892714"/>
            <a:ext cx="2245994" cy="381000"/>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i="1" dirty="0">
                <a:solidFill>
                  <a:srgbClr val="DB0011"/>
                </a:solidFill>
                <a:latin typeface="Arial" charset="0"/>
              </a:rPr>
              <a:t>Ideation Funnel</a:t>
            </a:r>
          </a:p>
        </p:txBody>
      </p:sp>
      <p:sp>
        <p:nvSpPr>
          <p:cNvPr id="57" name="Rectangle 56">
            <a:extLst>
              <a:ext uri="{FF2B5EF4-FFF2-40B4-BE49-F238E27FC236}">
                <a16:creationId xmlns:a16="http://schemas.microsoft.com/office/drawing/2014/main" id="{67011F49-D501-4D4D-80C6-DE6C15F5F6CE}"/>
              </a:ext>
            </a:extLst>
          </p:cNvPr>
          <p:cNvSpPr/>
          <p:nvPr/>
        </p:nvSpPr>
        <p:spPr bwMode="auto">
          <a:xfrm>
            <a:off x="603884" y="4384204"/>
            <a:ext cx="2459356" cy="381000"/>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i="1" dirty="0">
                <a:solidFill>
                  <a:srgbClr val="DB0011"/>
                </a:solidFill>
                <a:latin typeface="Arial" charset="0"/>
              </a:rPr>
              <a:t>Answering the ‘WHAT”: Ideas are prioritized, tested and finalized as they go through the funnel</a:t>
            </a:r>
          </a:p>
        </p:txBody>
      </p:sp>
      <p:sp>
        <p:nvSpPr>
          <p:cNvPr id="58" name="Oval 57">
            <a:extLst>
              <a:ext uri="{FF2B5EF4-FFF2-40B4-BE49-F238E27FC236}">
                <a16:creationId xmlns:a16="http://schemas.microsoft.com/office/drawing/2014/main" id="{B472A7FB-9E1A-0840-BCB8-0A0383010658}"/>
              </a:ext>
            </a:extLst>
          </p:cNvPr>
          <p:cNvSpPr/>
          <p:nvPr/>
        </p:nvSpPr>
        <p:spPr bwMode="auto">
          <a:xfrm>
            <a:off x="3930014" y="3730790"/>
            <a:ext cx="91440" cy="8191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59" name="Oval 58">
            <a:extLst>
              <a:ext uri="{FF2B5EF4-FFF2-40B4-BE49-F238E27FC236}">
                <a16:creationId xmlns:a16="http://schemas.microsoft.com/office/drawing/2014/main" id="{59B22717-F0E1-A149-86E0-03368E599818}"/>
              </a:ext>
            </a:extLst>
          </p:cNvPr>
          <p:cNvSpPr/>
          <p:nvPr/>
        </p:nvSpPr>
        <p:spPr bwMode="auto">
          <a:xfrm>
            <a:off x="3850004" y="4327055"/>
            <a:ext cx="272416" cy="24765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0" name="Oval 59">
            <a:extLst>
              <a:ext uri="{FF2B5EF4-FFF2-40B4-BE49-F238E27FC236}">
                <a16:creationId xmlns:a16="http://schemas.microsoft.com/office/drawing/2014/main" id="{D21418DC-A7CB-AA43-BB81-7892A1B8593D}"/>
              </a:ext>
            </a:extLst>
          </p:cNvPr>
          <p:cNvSpPr/>
          <p:nvPr/>
        </p:nvSpPr>
        <p:spPr bwMode="auto">
          <a:xfrm>
            <a:off x="3766184" y="4868075"/>
            <a:ext cx="226696" cy="2019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1" name="Oval 60">
            <a:extLst>
              <a:ext uri="{FF2B5EF4-FFF2-40B4-BE49-F238E27FC236}">
                <a16:creationId xmlns:a16="http://schemas.microsoft.com/office/drawing/2014/main" id="{9AF61190-D2AA-884A-AB02-A4D632395F47}"/>
              </a:ext>
            </a:extLst>
          </p:cNvPr>
          <p:cNvSpPr/>
          <p:nvPr/>
        </p:nvSpPr>
        <p:spPr bwMode="auto">
          <a:xfrm>
            <a:off x="4530090" y="3887000"/>
            <a:ext cx="180974" cy="16573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2" name="Oval 61">
            <a:extLst>
              <a:ext uri="{FF2B5EF4-FFF2-40B4-BE49-F238E27FC236}">
                <a16:creationId xmlns:a16="http://schemas.microsoft.com/office/drawing/2014/main" id="{481B29E3-43CB-B74F-A5FD-FD6744876CF4}"/>
              </a:ext>
            </a:extLst>
          </p:cNvPr>
          <p:cNvSpPr/>
          <p:nvPr/>
        </p:nvSpPr>
        <p:spPr bwMode="auto">
          <a:xfrm>
            <a:off x="3775710" y="3814610"/>
            <a:ext cx="182880"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3" name="Oval 62">
            <a:extLst>
              <a:ext uri="{FF2B5EF4-FFF2-40B4-BE49-F238E27FC236}">
                <a16:creationId xmlns:a16="http://schemas.microsoft.com/office/drawing/2014/main" id="{B3A56ECF-5620-C848-9988-1B975467F718}"/>
              </a:ext>
            </a:extLst>
          </p:cNvPr>
          <p:cNvSpPr/>
          <p:nvPr/>
        </p:nvSpPr>
        <p:spPr bwMode="auto">
          <a:xfrm>
            <a:off x="4457700" y="3803180"/>
            <a:ext cx="182880"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4" name="Oval 63">
            <a:extLst>
              <a:ext uri="{FF2B5EF4-FFF2-40B4-BE49-F238E27FC236}">
                <a16:creationId xmlns:a16="http://schemas.microsoft.com/office/drawing/2014/main" id="{1FB7749E-922A-F24C-8F39-3B47BABAC54B}"/>
              </a:ext>
            </a:extLst>
          </p:cNvPr>
          <p:cNvSpPr/>
          <p:nvPr/>
        </p:nvSpPr>
        <p:spPr bwMode="auto">
          <a:xfrm>
            <a:off x="4152900" y="3606964"/>
            <a:ext cx="180974"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5" name="Oval 64">
            <a:extLst>
              <a:ext uri="{FF2B5EF4-FFF2-40B4-BE49-F238E27FC236}">
                <a16:creationId xmlns:a16="http://schemas.microsoft.com/office/drawing/2014/main" id="{C1B63ABB-9320-C44A-99B3-4DE04CAD1CA7}"/>
              </a:ext>
            </a:extLst>
          </p:cNvPr>
          <p:cNvSpPr/>
          <p:nvPr/>
        </p:nvSpPr>
        <p:spPr bwMode="auto">
          <a:xfrm>
            <a:off x="3855720" y="4024160"/>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6" name="Oval 65">
            <a:extLst>
              <a:ext uri="{FF2B5EF4-FFF2-40B4-BE49-F238E27FC236}">
                <a16:creationId xmlns:a16="http://schemas.microsoft.com/office/drawing/2014/main" id="{AE5182E7-C91F-8E49-AE77-1C9FE6B90738}"/>
              </a:ext>
            </a:extLst>
          </p:cNvPr>
          <p:cNvSpPr/>
          <p:nvPr/>
        </p:nvSpPr>
        <p:spPr bwMode="auto">
          <a:xfrm>
            <a:off x="3968114" y="383937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7" name="Oval 66">
            <a:extLst>
              <a:ext uri="{FF2B5EF4-FFF2-40B4-BE49-F238E27FC236}">
                <a16:creationId xmlns:a16="http://schemas.microsoft.com/office/drawing/2014/main" id="{DF48869D-1D63-4A45-B989-26F3D7367CB8}"/>
              </a:ext>
            </a:extLst>
          </p:cNvPr>
          <p:cNvSpPr/>
          <p:nvPr/>
        </p:nvSpPr>
        <p:spPr bwMode="auto">
          <a:xfrm>
            <a:off x="3937634" y="3951770"/>
            <a:ext cx="91440" cy="8191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8" name="Oval 67">
            <a:extLst>
              <a:ext uri="{FF2B5EF4-FFF2-40B4-BE49-F238E27FC236}">
                <a16:creationId xmlns:a16="http://schemas.microsoft.com/office/drawing/2014/main" id="{A5695857-AB25-5E4D-BADE-FC9C7CFB19FC}"/>
              </a:ext>
            </a:extLst>
          </p:cNvPr>
          <p:cNvSpPr/>
          <p:nvPr/>
        </p:nvSpPr>
        <p:spPr bwMode="auto">
          <a:xfrm>
            <a:off x="4629150" y="4064164"/>
            <a:ext cx="89534"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9" name="Oval 68">
            <a:extLst>
              <a:ext uri="{FF2B5EF4-FFF2-40B4-BE49-F238E27FC236}">
                <a16:creationId xmlns:a16="http://schemas.microsoft.com/office/drawing/2014/main" id="{F58E5236-A033-4F45-BB67-08C4F86D87C4}"/>
              </a:ext>
            </a:extLst>
          </p:cNvPr>
          <p:cNvSpPr/>
          <p:nvPr/>
        </p:nvSpPr>
        <p:spPr bwMode="auto">
          <a:xfrm>
            <a:off x="4712970" y="399558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0" name="Oval 69">
            <a:extLst>
              <a:ext uri="{FF2B5EF4-FFF2-40B4-BE49-F238E27FC236}">
                <a16:creationId xmlns:a16="http://schemas.microsoft.com/office/drawing/2014/main" id="{C9178B29-6E74-344E-8520-FCF0B32CB9AC}"/>
              </a:ext>
            </a:extLst>
          </p:cNvPr>
          <p:cNvSpPr/>
          <p:nvPr/>
        </p:nvSpPr>
        <p:spPr bwMode="auto">
          <a:xfrm>
            <a:off x="3794760" y="407369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1" name="Oval 70">
            <a:extLst>
              <a:ext uri="{FF2B5EF4-FFF2-40B4-BE49-F238E27FC236}">
                <a16:creationId xmlns:a16="http://schemas.microsoft.com/office/drawing/2014/main" id="{A4C4C252-60C0-9645-B45A-4E80444E715B}"/>
              </a:ext>
            </a:extLst>
          </p:cNvPr>
          <p:cNvSpPr/>
          <p:nvPr/>
        </p:nvSpPr>
        <p:spPr bwMode="auto">
          <a:xfrm>
            <a:off x="3733800" y="4521365"/>
            <a:ext cx="180974"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2" name="Oval 71">
            <a:extLst>
              <a:ext uri="{FF2B5EF4-FFF2-40B4-BE49-F238E27FC236}">
                <a16:creationId xmlns:a16="http://schemas.microsoft.com/office/drawing/2014/main" id="{6B6D2862-FB2B-BA42-BFBE-E739082B3B76}"/>
              </a:ext>
            </a:extLst>
          </p:cNvPr>
          <p:cNvSpPr/>
          <p:nvPr/>
        </p:nvSpPr>
        <p:spPr bwMode="auto">
          <a:xfrm>
            <a:off x="3992880" y="4551844"/>
            <a:ext cx="180974"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3" name="Oval 72">
            <a:extLst>
              <a:ext uri="{FF2B5EF4-FFF2-40B4-BE49-F238E27FC236}">
                <a16:creationId xmlns:a16="http://schemas.microsoft.com/office/drawing/2014/main" id="{71880AA2-7A07-E643-989E-B08DF7721E96}"/>
              </a:ext>
            </a:extLst>
          </p:cNvPr>
          <p:cNvSpPr/>
          <p:nvPr/>
        </p:nvSpPr>
        <p:spPr bwMode="auto">
          <a:xfrm>
            <a:off x="3920490" y="458423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4" name="Oval 73">
            <a:extLst>
              <a:ext uri="{FF2B5EF4-FFF2-40B4-BE49-F238E27FC236}">
                <a16:creationId xmlns:a16="http://schemas.microsoft.com/office/drawing/2014/main" id="{556D7850-3779-1B44-BAE3-D9DCAA2598FD}"/>
              </a:ext>
            </a:extLst>
          </p:cNvPr>
          <p:cNvSpPr/>
          <p:nvPr/>
        </p:nvSpPr>
        <p:spPr bwMode="auto">
          <a:xfrm>
            <a:off x="3903344" y="465281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5" name="Oval 74">
            <a:extLst>
              <a:ext uri="{FF2B5EF4-FFF2-40B4-BE49-F238E27FC236}">
                <a16:creationId xmlns:a16="http://schemas.microsoft.com/office/drawing/2014/main" id="{AFE118B3-0966-414D-9C3A-22AF6B135A8F}"/>
              </a:ext>
            </a:extLst>
          </p:cNvPr>
          <p:cNvSpPr/>
          <p:nvPr/>
        </p:nvSpPr>
        <p:spPr bwMode="auto">
          <a:xfrm>
            <a:off x="3850004" y="469662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6" name="Oval 75">
            <a:extLst>
              <a:ext uri="{FF2B5EF4-FFF2-40B4-BE49-F238E27FC236}">
                <a16:creationId xmlns:a16="http://schemas.microsoft.com/office/drawing/2014/main" id="{B1025B82-38F2-A047-8600-9E0E57856230}"/>
              </a:ext>
            </a:extLst>
          </p:cNvPr>
          <p:cNvSpPr/>
          <p:nvPr/>
        </p:nvSpPr>
        <p:spPr bwMode="auto">
          <a:xfrm>
            <a:off x="3789044" y="470424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7" name="Oval 76">
            <a:extLst>
              <a:ext uri="{FF2B5EF4-FFF2-40B4-BE49-F238E27FC236}">
                <a16:creationId xmlns:a16="http://schemas.microsoft.com/office/drawing/2014/main" id="{4019736D-B999-ED40-9F29-1EF3D6F49449}"/>
              </a:ext>
            </a:extLst>
          </p:cNvPr>
          <p:cNvSpPr/>
          <p:nvPr/>
        </p:nvSpPr>
        <p:spPr bwMode="auto">
          <a:xfrm>
            <a:off x="3794760" y="446040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8" name="Oval 77">
            <a:extLst>
              <a:ext uri="{FF2B5EF4-FFF2-40B4-BE49-F238E27FC236}">
                <a16:creationId xmlns:a16="http://schemas.microsoft.com/office/drawing/2014/main" id="{D9317026-7A1A-BB4A-A966-EF834F21FE14}"/>
              </a:ext>
            </a:extLst>
          </p:cNvPr>
          <p:cNvSpPr/>
          <p:nvPr/>
        </p:nvSpPr>
        <p:spPr bwMode="auto">
          <a:xfrm>
            <a:off x="3728084" y="447945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9" name="Oval 78">
            <a:extLst>
              <a:ext uri="{FF2B5EF4-FFF2-40B4-BE49-F238E27FC236}">
                <a16:creationId xmlns:a16="http://schemas.microsoft.com/office/drawing/2014/main" id="{45A52766-53B7-DF44-8240-7A4689459651}"/>
              </a:ext>
            </a:extLst>
          </p:cNvPr>
          <p:cNvSpPr/>
          <p:nvPr/>
        </p:nvSpPr>
        <p:spPr bwMode="auto">
          <a:xfrm>
            <a:off x="3962400" y="5012854"/>
            <a:ext cx="180974"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0" name="Oval 79">
            <a:extLst>
              <a:ext uri="{FF2B5EF4-FFF2-40B4-BE49-F238E27FC236}">
                <a16:creationId xmlns:a16="http://schemas.microsoft.com/office/drawing/2014/main" id="{3550F7B2-3B22-5B4F-BA37-A196D2C911F9}"/>
              </a:ext>
            </a:extLst>
          </p:cNvPr>
          <p:cNvSpPr/>
          <p:nvPr/>
        </p:nvSpPr>
        <p:spPr bwMode="auto">
          <a:xfrm>
            <a:off x="4152900" y="4942370"/>
            <a:ext cx="180974"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1" name="Oval 80">
            <a:extLst>
              <a:ext uri="{FF2B5EF4-FFF2-40B4-BE49-F238E27FC236}">
                <a16:creationId xmlns:a16="http://schemas.microsoft.com/office/drawing/2014/main" id="{1173BBB8-14CB-1148-8C90-FDD3521D53A5}"/>
              </a:ext>
            </a:extLst>
          </p:cNvPr>
          <p:cNvSpPr/>
          <p:nvPr/>
        </p:nvSpPr>
        <p:spPr bwMode="auto">
          <a:xfrm>
            <a:off x="4107180" y="4885220"/>
            <a:ext cx="89534"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2" name="Oval 81">
            <a:extLst>
              <a:ext uri="{FF2B5EF4-FFF2-40B4-BE49-F238E27FC236}">
                <a16:creationId xmlns:a16="http://schemas.microsoft.com/office/drawing/2014/main" id="{D431E8B7-7465-3F4B-8D98-295BA1FFFE94}"/>
              </a:ext>
            </a:extLst>
          </p:cNvPr>
          <p:cNvSpPr/>
          <p:nvPr/>
        </p:nvSpPr>
        <p:spPr bwMode="auto">
          <a:xfrm>
            <a:off x="4194810" y="485283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3" name="Oval 82">
            <a:extLst>
              <a:ext uri="{FF2B5EF4-FFF2-40B4-BE49-F238E27FC236}">
                <a16:creationId xmlns:a16="http://schemas.microsoft.com/office/drawing/2014/main" id="{AC8907B9-9C9B-CE44-8C54-9E89A1BF1A91}"/>
              </a:ext>
            </a:extLst>
          </p:cNvPr>
          <p:cNvSpPr/>
          <p:nvPr/>
        </p:nvSpPr>
        <p:spPr bwMode="auto">
          <a:xfrm>
            <a:off x="4290060" y="4877600"/>
            <a:ext cx="91440" cy="8191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4" name="Oval 83">
            <a:extLst>
              <a:ext uri="{FF2B5EF4-FFF2-40B4-BE49-F238E27FC236}">
                <a16:creationId xmlns:a16="http://schemas.microsoft.com/office/drawing/2014/main" id="{6B9838AA-7F66-FB4E-AC48-8F1D5BD7F004}"/>
              </a:ext>
            </a:extLst>
          </p:cNvPr>
          <p:cNvSpPr/>
          <p:nvPr/>
        </p:nvSpPr>
        <p:spPr bwMode="auto">
          <a:xfrm>
            <a:off x="4335780" y="4959514"/>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5" name="Oval 84">
            <a:extLst>
              <a:ext uri="{FF2B5EF4-FFF2-40B4-BE49-F238E27FC236}">
                <a16:creationId xmlns:a16="http://schemas.microsoft.com/office/drawing/2014/main" id="{56606B97-2762-6048-BCA9-4E9D2E4F04A6}"/>
              </a:ext>
            </a:extLst>
          </p:cNvPr>
          <p:cNvSpPr/>
          <p:nvPr/>
        </p:nvSpPr>
        <p:spPr bwMode="auto">
          <a:xfrm>
            <a:off x="3703320" y="538242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6" name="Oval 85">
            <a:extLst>
              <a:ext uri="{FF2B5EF4-FFF2-40B4-BE49-F238E27FC236}">
                <a16:creationId xmlns:a16="http://schemas.microsoft.com/office/drawing/2014/main" id="{6D4D3FA1-3B68-7C48-B94C-BE9744A2092F}"/>
              </a:ext>
            </a:extLst>
          </p:cNvPr>
          <p:cNvSpPr/>
          <p:nvPr/>
        </p:nvSpPr>
        <p:spPr bwMode="auto">
          <a:xfrm>
            <a:off x="3623310" y="522812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7" name="Oval 86">
            <a:extLst>
              <a:ext uri="{FF2B5EF4-FFF2-40B4-BE49-F238E27FC236}">
                <a16:creationId xmlns:a16="http://schemas.microsoft.com/office/drawing/2014/main" id="{316D00ED-5B84-B34A-AE91-8FAB9ADE19F8}"/>
              </a:ext>
            </a:extLst>
          </p:cNvPr>
          <p:cNvSpPr/>
          <p:nvPr/>
        </p:nvSpPr>
        <p:spPr bwMode="auto">
          <a:xfrm>
            <a:off x="4320540" y="422418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8" name="Oval 87">
            <a:extLst>
              <a:ext uri="{FF2B5EF4-FFF2-40B4-BE49-F238E27FC236}">
                <a16:creationId xmlns:a16="http://schemas.microsoft.com/office/drawing/2014/main" id="{B0917A3A-8033-8643-B3C5-794A9AF272D8}"/>
              </a:ext>
            </a:extLst>
          </p:cNvPr>
          <p:cNvSpPr/>
          <p:nvPr/>
        </p:nvSpPr>
        <p:spPr bwMode="auto">
          <a:xfrm>
            <a:off x="6463664" y="522240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i="1" dirty="0">
              <a:solidFill>
                <a:srgbClr val="000000"/>
              </a:solidFill>
              <a:latin typeface="Arial" charset="0"/>
            </a:endParaRPr>
          </a:p>
        </p:txBody>
      </p:sp>
      <p:sp>
        <p:nvSpPr>
          <p:cNvPr id="89" name="Oval 88">
            <a:extLst>
              <a:ext uri="{FF2B5EF4-FFF2-40B4-BE49-F238E27FC236}">
                <a16:creationId xmlns:a16="http://schemas.microsoft.com/office/drawing/2014/main" id="{B876D047-CA01-B24D-81B1-05F15CF29D2D}"/>
              </a:ext>
            </a:extLst>
          </p:cNvPr>
          <p:cNvSpPr/>
          <p:nvPr/>
        </p:nvSpPr>
        <p:spPr bwMode="auto">
          <a:xfrm>
            <a:off x="4977764" y="4349914"/>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0" name="Oval 89">
            <a:extLst>
              <a:ext uri="{FF2B5EF4-FFF2-40B4-BE49-F238E27FC236}">
                <a16:creationId xmlns:a16="http://schemas.microsoft.com/office/drawing/2014/main" id="{9C475580-3DFC-D04A-BABD-32CB8E69BD23}"/>
              </a:ext>
            </a:extLst>
          </p:cNvPr>
          <p:cNvSpPr/>
          <p:nvPr/>
        </p:nvSpPr>
        <p:spPr bwMode="auto">
          <a:xfrm>
            <a:off x="9814560" y="4226090"/>
            <a:ext cx="182880" cy="16573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1" name="Oval 90">
            <a:extLst>
              <a:ext uri="{FF2B5EF4-FFF2-40B4-BE49-F238E27FC236}">
                <a16:creationId xmlns:a16="http://schemas.microsoft.com/office/drawing/2014/main" id="{4D9E7590-8265-DA45-B361-7B0EF10C2B03}"/>
              </a:ext>
            </a:extLst>
          </p:cNvPr>
          <p:cNvSpPr/>
          <p:nvPr/>
        </p:nvSpPr>
        <p:spPr bwMode="auto">
          <a:xfrm>
            <a:off x="7187564" y="3934624"/>
            <a:ext cx="182880"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2" name="Oval 91">
            <a:extLst>
              <a:ext uri="{FF2B5EF4-FFF2-40B4-BE49-F238E27FC236}">
                <a16:creationId xmlns:a16="http://schemas.microsoft.com/office/drawing/2014/main" id="{8EFB6C14-460C-E444-9993-A4DC86ACEE63}"/>
              </a:ext>
            </a:extLst>
          </p:cNvPr>
          <p:cNvSpPr/>
          <p:nvPr/>
        </p:nvSpPr>
        <p:spPr bwMode="auto">
          <a:xfrm>
            <a:off x="7279004" y="4216564"/>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3" name="Oval 92">
            <a:extLst>
              <a:ext uri="{FF2B5EF4-FFF2-40B4-BE49-F238E27FC236}">
                <a16:creationId xmlns:a16="http://schemas.microsoft.com/office/drawing/2014/main" id="{3ECE7689-F532-2D48-A40E-EE8AE58B1344}"/>
              </a:ext>
            </a:extLst>
          </p:cNvPr>
          <p:cNvSpPr/>
          <p:nvPr/>
        </p:nvSpPr>
        <p:spPr bwMode="auto">
          <a:xfrm>
            <a:off x="6909434" y="4706150"/>
            <a:ext cx="91440" cy="8191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4" name="Oval 93">
            <a:extLst>
              <a:ext uri="{FF2B5EF4-FFF2-40B4-BE49-F238E27FC236}">
                <a16:creationId xmlns:a16="http://schemas.microsoft.com/office/drawing/2014/main" id="{E3D492D5-AC92-454A-B389-B6953B7C542F}"/>
              </a:ext>
            </a:extLst>
          </p:cNvPr>
          <p:cNvSpPr/>
          <p:nvPr/>
        </p:nvSpPr>
        <p:spPr bwMode="auto">
          <a:xfrm>
            <a:off x="6819900" y="4498504"/>
            <a:ext cx="180974"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5" name="Oval 94">
            <a:extLst>
              <a:ext uri="{FF2B5EF4-FFF2-40B4-BE49-F238E27FC236}">
                <a16:creationId xmlns:a16="http://schemas.microsoft.com/office/drawing/2014/main" id="{88CC9765-4160-934F-8459-F710E41DEB0A}"/>
              </a:ext>
            </a:extLst>
          </p:cNvPr>
          <p:cNvSpPr/>
          <p:nvPr/>
        </p:nvSpPr>
        <p:spPr bwMode="auto">
          <a:xfrm>
            <a:off x="6758940" y="4668050"/>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6" name="Oval 95">
            <a:extLst>
              <a:ext uri="{FF2B5EF4-FFF2-40B4-BE49-F238E27FC236}">
                <a16:creationId xmlns:a16="http://schemas.microsoft.com/office/drawing/2014/main" id="{A782AB3A-1321-4C44-B1CA-C5A7960F8C6C}"/>
              </a:ext>
            </a:extLst>
          </p:cNvPr>
          <p:cNvSpPr/>
          <p:nvPr/>
        </p:nvSpPr>
        <p:spPr bwMode="auto">
          <a:xfrm>
            <a:off x="6934200" y="4391824"/>
            <a:ext cx="89534"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7" name="Oval 96">
            <a:extLst>
              <a:ext uri="{FF2B5EF4-FFF2-40B4-BE49-F238E27FC236}">
                <a16:creationId xmlns:a16="http://schemas.microsoft.com/office/drawing/2014/main" id="{A6E7A833-1567-8F4F-AB0E-7912ED405EC1}"/>
              </a:ext>
            </a:extLst>
          </p:cNvPr>
          <p:cNvSpPr/>
          <p:nvPr/>
        </p:nvSpPr>
        <p:spPr bwMode="auto">
          <a:xfrm>
            <a:off x="6838950" y="435944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8" name="Oval 97">
            <a:extLst>
              <a:ext uri="{FF2B5EF4-FFF2-40B4-BE49-F238E27FC236}">
                <a16:creationId xmlns:a16="http://schemas.microsoft.com/office/drawing/2014/main" id="{C7BC35DC-5F4E-9D43-A9BB-FB382FF54017}"/>
              </a:ext>
            </a:extLst>
          </p:cNvPr>
          <p:cNvSpPr/>
          <p:nvPr/>
        </p:nvSpPr>
        <p:spPr bwMode="auto">
          <a:xfrm>
            <a:off x="7080884" y="452708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9" name="Oval 98">
            <a:extLst>
              <a:ext uri="{FF2B5EF4-FFF2-40B4-BE49-F238E27FC236}">
                <a16:creationId xmlns:a16="http://schemas.microsoft.com/office/drawing/2014/main" id="{A87D2492-8EA4-F245-A3BB-EE82D5EBAFCB}"/>
              </a:ext>
            </a:extLst>
          </p:cNvPr>
          <p:cNvSpPr/>
          <p:nvPr/>
        </p:nvSpPr>
        <p:spPr bwMode="auto">
          <a:xfrm>
            <a:off x="6915150" y="433658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0" name="Oval 99">
            <a:extLst>
              <a:ext uri="{FF2B5EF4-FFF2-40B4-BE49-F238E27FC236}">
                <a16:creationId xmlns:a16="http://schemas.microsoft.com/office/drawing/2014/main" id="{FB803731-3A81-7D45-BBBD-8FE5B18ADB96}"/>
              </a:ext>
            </a:extLst>
          </p:cNvPr>
          <p:cNvSpPr/>
          <p:nvPr/>
        </p:nvSpPr>
        <p:spPr bwMode="auto">
          <a:xfrm>
            <a:off x="4882514" y="484140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1" name="Oval 100">
            <a:extLst>
              <a:ext uri="{FF2B5EF4-FFF2-40B4-BE49-F238E27FC236}">
                <a16:creationId xmlns:a16="http://schemas.microsoft.com/office/drawing/2014/main" id="{EFCBDC76-2365-EC44-9E45-0B10EC24DCDE}"/>
              </a:ext>
            </a:extLst>
          </p:cNvPr>
          <p:cNvSpPr/>
          <p:nvPr/>
        </p:nvSpPr>
        <p:spPr bwMode="auto">
          <a:xfrm>
            <a:off x="4732020" y="428133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2" name="Oval 101">
            <a:extLst>
              <a:ext uri="{FF2B5EF4-FFF2-40B4-BE49-F238E27FC236}">
                <a16:creationId xmlns:a16="http://schemas.microsoft.com/office/drawing/2014/main" id="{A0219CC0-1FBF-0B4A-A82D-702013B7F61E}"/>
              </a:ext>
            </a:extLst>
          </p:cNvPr>
          <p:cNvSpPr/>
          <p:nvPr/>
        </p:nvSpPr>
        <p:spPr bwMode="auto">
          <a:xfrm>
            <a:off x="4674870" y="454041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3" name="Oval 102">
            <a:extLst>
              <a:ext uri="{FF2B5EF4-FFF2-40B4-BE49-F238E27FC236}">
                <a16:creationId xmlns:a16="http://schemas.microsoft.com/office/drawing/2014/main" id="{7486AF26-F16F-AE45-9D2B-51C9847F5075}"/>
              </a:ext>
            </a:extLst>
          </p:cNvPr>
          <p:cNvSpPr/>
          <p:nvPr/>
        </p:nvSpPr>
        <p:spPr bwMode="auto">
          <a:xfrm>
            <a:off x="4629150" y="449469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4" name="Oval 103">
            <a:extLst>
              <a:ext uri="{FF2B5EF4-FFF2-40B4-BE49-F238E27FC236}">
                <a16:creationId xmlns:a16="http://schemas.microsoft.com/office/drawing/2014/main" id="{08DA4559-865B-DB46-905C-E6526692157F}"/>
              </a:ext>
            </a:extLst>
          </p:cNvPr>
          <p:cNvSpPr/>
          <p:nvPr/>
        </p:nvSpPr>
        <p:spPr bwMode="auto">
          <a:xfrm>
            <a:off x="4775834" y="451565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5" name="Oval 104">
            <a:extLst>
              <a:ext uri="{FF2B5EF4-FFF2-40B4-BE49-F238E27FC236}">
                <a16:creationId xmlns:a16="http://schemas.microsoft.com/office/drawing/2014/main" id="{B0448C8B-E5AC-C34C-833F-2C58851E3598}"/>
              </a:ext>
            </a:extLst>
          </p:cNvPr>
          <p:cNvSpPr/>
          <p:nvPr/>
        </p:nvSpPr>
        <p:spPr bwMode="auto">
          <a:xfrm>
            <a:off x="4705350" y="4471835"/>
            <a:ext cx="43814"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6" name="Oval 105">
            <a:extLst>
              <a:ext uri="{FF2B5EF4-FFF2-40B4-BE49-F238E27FC236}">
                <a16:creationId xmlns:a16="http://schemas.microsoft.com/office/drawing/2014/main" id="{DDB9D70F-1B7E-144E-A912-EF64458AC702}"/>
              </a:ext>
            </a:extLst>
          </p:cNvPr>
          <p:cNvSpPr/>
          <p:nvPr/>
        </p:nvSpPr>
        <p:spPr bwMode="auto">
          <a:xfrm>
            <a:off x="6406514" y="5104294"/>
            <a:ext cx="180976"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7" name="Oval 106">
            <a:extLst>
              <a:ext uri="{FF2B5EF4-FFF2-40B4-BE49-F238E27FC236}">
                <a16:creationId xmlns:a16="http://schemas.microsoft.com/office/drawing/2014/main" id="{CE636304-5F38-C041-88EB-6799B527D4D2}"/>
              </a:ext>
            </a:extLst>
          </p:cNvPr>
          <p:cNvSpPr/>
          <p:nvPr/>
        </p:nvSpPr>
        <p:spPr bwMode="auto">
          <a:xfrm>
            <a:off x="6263640" y="5054764"/>
            <a:ext cx="135254" cy="12382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8" name="Oval 107">
            <a:extLst>
              <a:ext uri="{FF2B5EF4-FFF2-40B4-BE49-F238E27FC236}">
                <a16:creationId xmlns:a16="http://schemas.microsoft.com/office/drawing/2014/main" id="{1A5DC29D-FD08-F741-9A46-C51143641ABF}"/>
              </a:ext>
            </a:extLst>
          </p:cNvPr>
          <p:cNvSpPr/>
          <p:nvPr/>
        </p:nvSpPr>
        <p:spPr bwMode="auto">
          <a:xfrm>
            <a:off x="7477124" y="4816640"/>
            <a:ext cx="137160" cy="12382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9" name="Oval 108">
            <a:extLst>
              <a:ext uri="{FF2B5EF4-FFF2-40B4-BE49-F238E27FC236}">
                <a16:creationId xmlns:a16="http://schemas.microsoft.com/office/drawing/2014/main" id="{D1343705-CE73-F846-BEDD-DEA80664B612}"/>
              </a:ext>
            </a:extLst>
          </p:cNvPr>
          <p:cNvSpPr/>
          <p:nvPr/>
        </p:nvSpPr>
        <p:spPr bwMode="auto">
          <a:xfrm>
            <a:off x="12517754" y="430610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0" name="Oval 109">
            <a:extLst>
              <a:ext uri="{FF2B5EF4-FFF2-40B4-BE49-F238E27FC236}">
                <a16:creationId xmlns:a16="http://schemas.microsoft.com/office/drawing/2014/main" id="{77229BAF-9DC3-604A-AA28-7847CCD015E3}"/>
              </a:ext>
            </a:extLst>
          </p:cNvPr>
          <p:cNvSpPr/>
          <p:nvPr/>
        </p:nvSpPr>
        <p:spPr bwMode="auto">
          <a:xfrm>
            <a:off x="12517754" y="407369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1" name="Oval 110">
            <a:extLst>
              <a:ext uri="{FF2B5EF4-FFF2-40B4-BE49-F238E27FC236}">
                <a16:creationId xmlns:a16="http://schemas.microsoft.com/office/drawing/2014/main" id="{F80CF2AD-DA23-3047-ABFE-2AEE531ECC1E}"/>
              </a:ext>
            </a:extLst>
          </p:cNvPr>
          <p:cNvSpPr/>
          <p:nvPr/>
        </p:nvSpPr>
        <p:spPr bwMode="auto">
          <a:xfrm>
            <a:off x="12517754" y="477092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2" name="Oval 111">
            <a:extLst>
              <a:ext uri="{FF2B5EF4-FFF2-40B4-BE49-F238E27FC236}">
                <a16:creationId xmlns:a16="http://schemas.microsoft.com/office/drawing/2014/main" id="{4FF7C4F7-F9F5-7943-AB82-88B8352FB075}"/>
              </a:ext>
            </a:extLst>
          </p:cNvPr>
          <p:cNvSpPr/>
          <p:nvPr/>
        </p:nvSpPr>
        <p:spPr bwMode="auto">
          <a:xfrm>
            <a:off x="12517754" y="453851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3" name="Oval 112">
            <a:extLst>
              <a:ext uri="{FF2B5EF4-FFF2-40B4-BE49-F238E27FC236}">
                <a16:creationId xmlns:a16="http://schemas.microsoft.com/office/drawing/2014/main" id="{B2F17B56-83B0-C443-B4E9-B109D688E203}"/>
              </a:ext>
            </a:extLst>
          </p:cNvPr>
          <p:cNvSpPr/>
          <p:nvPr/>
        </p:nvSpPr>
        <p:spPr bwMode="auto">
          <a:xfrm>
            <a:off x="12517754" y="500333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4" name="Oval 113">
            <a:extLst>
              <a:ext uri="{FF2B5EF4-FFF2-40B4-BE49-F238E27FC236}">
                <a16:creationId xmlns:a16="http://schemas.microsoft.com/office/drawing/2014/main" id="{0DC4B789-B883-464A-88EE-E6E4EA4AC4C1}"/>
              </a:ext>
            </a:extLst>
          </p:cNvPr>
          <p:cNvSpPr/>
          <p:nvPr/>
        </p:nvSpPr>
        <p:spPr bwMode="auto">
          <a:xfrm>
            <a:off x="4248150" y="4167035"/>
            <a:ext cx="272414" cy="24765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5" name="Oval 114">
            <a:extLst>
              <a:ext uri="{FF2B5EF4-FFF2-40B4-BE49-F238E27FC236}">
                <a16:creationId xmlns:a16="http://schemas.microsoft.com/office/drawing/2014/main" id="{DC72176A-853F-934B-87DB-42BF147B3212}"/>
              </a:ext>
            </a:extLst>
          </p:cNvPr>
          <p:cNvSpPr/>
          <p:nvPr/>
        </p:nvSpPr>
        <p:spPr bwMode="auto">
          <a:xfrm>
            <a:off x="6356984" y="4277524"/>
            <a:ext cx="182880"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6" name="Oval 115">
            <a:extLst>
              <a:ext uri="{FF2B5EF4-FFF2-40B4-BE49-F238E27FC236}">
                <a16:creationId xmlns:a16="http://schemas.microsoft.com/office/drawing/2014/main" id="{E263CBC1-ADEB-7847-9BBE-D55DFF77629B}"/>
              </a:ext>
            </a:extLst>
          </p:cNvPr>
          <p:cNvSpPr/>
          <p:nvPr/>
        </p:nvSpPr>
        <p:spPr bwMode="auto">
          <a:xfrm>
            <a:off x="6722744" y="3995584"/>
            <a:ext cx="182880"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7" name="Oval 116">
            <a:extLst>
              <a:ext uri="{FF2B5EF4-FFF2-40B4-BE49-F238E27FC236}">
                <a16:creationId xmlns:a16="http://schemas.microsoft.com/office/drawing/2014/main" id="{46808C65-08D7-1A47-A823-4032B23BA9F9}"/>
              </a:ext>
            </a:extLst>
          </p:cNvPr>
          <p:cNvSpPr/>
          <p:nvPr/>
        </p:nvSpPr>
        <p:spPr bwMode="auto">
          <a:xfrm>
            <a:off x="6652260" y="4027970"/>
            <a:ext cx="43814"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8" name="Oval 117">
            <a:extLst>
              <a:ext uri="{FF2B5EF4-FFF2-40B4-BE49-F238E27FC236}">
                <a16:creationId xmlns:a16="http://schemas.microsoft.com/office/drawing/2014/main" id="{E7FA9D22-4E61-1E4D-82B4-7869BDAE1587}"/>
              </a:ext>
            </a:extLst>
          </p:cNvPr>
          <p:cNvSpPr/>
          <p:nvPr/>
        </p:nvSpPr>
        <p:spPr bwMode="auto">
          <a:xfrm>
            <a:off x="6635114" y="409655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9" name="Oval 118">
            <a:extLst>
              <a:ext uri="{FF2B5EF4-FFF2-40B4-BE49-F238E27FC236}">
                <a16:creationId xmlns:a16="http://schemas.microsoft.com/office/drawing/2014/main" id="{9EFE1B70-6B24-C54A-9AB4-B52B8341FD18}"/>
              </a:ext>
            </a:extLst>
          </p:cNvPr>
          <p:cNvSpPr/>
          <p:nvPr/>
        </p:nvSpPr>
        <p:spPr bwMode="auto">
          <a:xfrm>
            <a:off x="6722744" y="442421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0" name="Oval 119">
            <a:extLst>
              <a:ext uri="{FF2B5EF4-FFF2-40B4-BE49-F238E27FC236}">
                <a16:creationId xmlns:a16="http://schemas.microsoft.com/office/drawing/2014/main" id="{EF73F7AC-46D5-8047-A324-C32E3B7178EF}"/>
              </a:ext>
            </a:extLst>
          </p:cNvPr>
          <p:cNvSpPr/>
          <p:nvPr/>
        </p:nvSpPr>
        <p:spPr bwMode="auto">
          <a:xfrm>
            <a:off x="6520814" y="414798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1" name="Oval 120">
            <a:extLst>
              <a:ext uri="{FF2B5EF4-FFF2-40B4-BE49-F238E27FC236}">
                <a16:creationId xmlns:a16="http://schemas.microsoft.com/office/drawing/2014/main" id="{EE5B6111-157C-4B44-8737-2F2BBD63EE2A}"/>
              </a:ext>
            </a:extLst>
          </p:cNvPr>
          <p:cNvSpPr/>
          <p:nvPr/>
        </p:nvSpPr>
        <p:spPr bwMode="auto">
          <a:xfrm>
            <a:off x="6526530" y="390414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2" name="Oval 121">
            <a:extLst>
              <a:ext uri="{FF2B5EF4-FFF2-40B4-BE49-F238E27FC236}">
                <a16:creationId xmlns:a16="http://schemas.microsoft.com/office/drawing/2014/main" id="{89DCFA61-29E5-7340-9701-E60075EBD933}"/>
              </a:ext>
            </a:extLst>
          </p:cNvPr>
          <p:cNvSpPr/>
          <p:nvPr/>
        </p:nvSpPr>
        <p:spPr bwMode="auto">
          <a:xfrm>
            <a:off x="7675244" y="411369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3" name="Oval 122">
            <a:extLst>
              <a:ext uri="{FF2B5EF4-FFF2-40B4-BE49-F238E27FC236}">
                <a16:creationId xmlns:a16="http://schemas.microsoft.com/office/drawing/2014/main" id="{B5A61C40-D44A-904A-ACB0-15E98F115503}"/>
              </a:ext>
            </a:extLst>
          </p:cNvPr>
          <p:cNvSpPr/>
          <p:nvPr/>
        </p:nvSpPr>
        <p:spPr bwMode="auto">
          <a:xfrm>
            <a:off x="7098030" y="385652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4" name="Oval 123">
            <a:extLst>
              <a:ext uri="{FF2B5EF4-FFF2-40B4-BE49-F238E27FC236}">
                <a16:creationId xmlns:a16="http://schemas.microsoft.com/office/drawing/2014/main" id="{E3D0B3A4-73B6-2E40-8C04-04A65BC0D3C4}"/>
              </a:ext>
            </a:extLst>
          </p:cNvPr>
          <p:cNvSpPr/>
          <p:nvPr/>
        </p:nvSpPr>
        <p:spPr bwMode="auto">
          <a:xfrm>
            <a:off x="7461884" y="3921290"/>
            <a:ext cx="81916" cy="7429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5" name="Oval 124">
            <a:extLst>
              <a:ext uri="{FF2B5EF4-FFF2-40B4-BE49-F238E27FC236}">
                <a16:creationId xmlns:a16="http://schemas.microsoft.com/office/drawing/2014/main" id="{B8D690F6-AD22-8545-A682-E12C4E6429E8}"/>
              </a:ext>
            </a:extLst>
          </p:cNvPr>
          <p:cNvSpPr/>
          <p:nvPr/>
        </p:nvSpPr>
        <p:spPr bwMode="auto">
          <a:xfrm>
            <a:off x="7412354" y="4416590"/>
            <a:ext cx="180976"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6" name="Oval 125">
            <a:extLst>
              <a:ext uri="{FF2B5EF4-FFF2-40B4-BE49-F238E27FC236}">
                <a16:creationId xmlns:a16="http://schemas.microsoft.com/office/drawing/2014/main" id="{1AB381E1-FCCB-4E4D-B932-8955559DA4C6}"/>
              </a:ext>
            </a:extLst>
          </p:cNvPr>
          <p:cNvSpPr/>
          <p:nvPr/>
        </p:nvSpPr>
        <p:spPr bwMode="auto">
          <a:xfrm>
            <a:off x="9686924" y="4466120"/>
            <a:ext cx="182880"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7" name="Oval 126">
            <a:extLst>
              <a:ext uri="{FF2B5EF4-FFF2-40B4-BE49-F238E27FC236}">
                <a16:creationId xmlns:a16="http://schemas.microsoft.com/office/drawing/2014/main" id="{174DE00D-62CB-D843-A890-50FA499A8639}"/>
              </a:ext>
            </a:extLst>
          </p:cNvPr>
          <p:cNvSpPr/>
          <p:nvPr/>
        </p:nvSpPr>
        <p:spPr bwMode="auto">
          <a:xfrm>
            <a:off x="10140316" y="4352742"/>
            <a:ext cx="116204" cy="10477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8" name="Oval 127">
            <a:extLst>
              <a:ext uri="{FF2B5EF4-FFF2-40B4-BE49-F238E27FC236}">
                <a16:creationId xmlns:a16="http://schemas.microsoft.com/office/drawing/2014/main" id="{AC38BA0C-0CAC-6940-B88A-20688A5A5C73}"/>
              </a:ext>
            </a:extLst>
          </p:cNvPr>
          <p:cNvSpPr/>
          <p:nvPr/>
        </p:nvSpPr>
        <p:spPr bwMode="auto">
          <a:xfrm flipH="1">
            <a:off x="9926954" y="4856644"/>
            <a:ext cx="137160" cy="12382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9" name="Oval 128">
            <a:extLst>
              <a:ext uri="{FF2B5EF4-FFF2-40B4-BE49-F238E27FC236}">
                <a16:creationId xmlns:a16="http://schemas.microsoft.com/office/drawing/2014/main" id="{6BE7ECDE-F136-B445-AB7C-81909DB890EE}"/>
              </a:ext>
            </a:extLst>
          </p:cNvPr>
          <p:cNvSpPr/>
          <p:nvPr/>
        </p:nvSpPr>
        <p:spPr bwMode="auto">
          <a:xfrm flipH="1">
            <a:off x="9932670" y="4561370"/>
            <a:ext cx="139064" cy="1257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30" name="Oval 129">
            <a:extLst>
              <a:ext uri="{FF2B5EF4-FFF2-40B4-BE49-F238E27FC236}">
                <a16:creationId xmlns:a16="http://schemas.microsoft.com/office/drawing/2014/main" id="{E56C55B9-82CC-2642-8841-0F7E920B77D0}"/>
              </a:ext>
            </a:extLst>
          </p:cNvPr>
          <p:cNvSpPr/>
          <p:nvPr/>
        </p:nvSpPr>
        <p:spPr bwMode="auto">
          <a:xfrm>
            <a:off x="3728084" y="450231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31" name="Rectangle 130">
            <a:extLst>
              <a:ext uri="{FF2B5EF4-FFF2-40B4-BE49-F238E27FC236}">
                <a16:creationId xmlns:a16="http://schemas.microsoft.com/office/drawing/2014/main" id="{FAAD468F-42D8-5044-8D0A-2C811ECA1D4B}"/>
              </a:ext>
            </a:extLst>
          </p:cNvPr>
          <p:cNvSpPr/>
          <p:nvPr/>
        </p:nvSpPr>
        <p:spPr bwMode="auto">
          <a:xfrm>
            <a:off x="723900" y="3119285"/>
            <a:ext cx="2447924" cy="247650"/>
          </a:xfrm>
          <a:prstGeom prst="rect">
            <a:avLst/>
          </a:prstGeom>
          <a:solidFill>
            <a:srgbClr val="FFFFFF">
              <a:lumMod val="50000"/>
            </a:srgbClr>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rgbClr val="FFFFFF"/>
                </a:solidFill>
                <a:latin typeface="Arial" charset="0"/>
                <a:cs typeface="Arial" pitchFamily="34" charset="0"/>
              </a:rPr>
              <a:t>Engage &amp; Inform [2/5]</a:t>
            </a:r>
          </a:p>
        </p:txBody>
      </p:sp>
      <p:sp>
        <p:nvSpPr>
          <p:cNvPr id="132" name="Rectangle 131">
            <a:extLst>
              <a:ext uri="{FF2B5EF4-FFF2-40B4-BE49-F238E27FC236}">
                <a16:creationId xmlns:a16="http://schemas.microsoft.com/office/drawing/2014/main" id="{D745E0E2-8D50-3142-BD0E-3C8728FA39A9}"/>
              </a:ext>
            </a:extLst>
          </p:cNvPr>
          <p:cNvSpPr/>
          <p:nvPr/>
        </p:nvSpPr>
        <p:spPr bwMode="auto">
          <a:xfrm>
            <a:off x="630554" y="2222030"/>
            <a:ext cx="2527936"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Proactively Engage, Inform and Coach Client Innovation leads</a:t>
            </a:r>
          </a:p>
          <a:p>
            <a:pPr algn="ctr" defTabSz="961015">
              <a:lnSpc>
                <a:spcPct val="100000"/>
              </a:lnSpc>
              <a:spcBef>
                <a:spcPct val="50000"/>
              </a:spcBef>
              <a:buClrTx/>
              <a:defRPr/>
            </a:pPr>
            <a:r>
              <a:rPr lang="en-US" sz="1007" i="1" dirty="0">
                <a:solidFill>
                  <a:srgbClr val="8C8C8C">
                    <a:lumMod val="50000"/>
                  </a:srgbClr>
                </a:solidFill>
                <a:latin typeface="Arial" charset="0"/>
              </a:rPr>
              <a:t>(being done)</a:t>
            </a:r>
          </a:p>
        </p:txBody>
      </p:sp>
      <p:sp>
        <p:nvSpPr>
          <p:cNvPr id="133" name="Rectangle 132">
            <a:extLst>
              <a:ext uri="{FF2B5EF4-FFF2-40B4-BE49-F238E27FC236}">
                <a16:creationId xmlns:a16="http://schemas.microsoft.com/office/drawing/2014/main" id="{0847098D-8315-D149-AC71-8DEFD836226D}"/>
              </a:ext>
            </a:extLst>
          </p:cNvPr>
          <p:cNvSpPr/>
          <p:nvPr/>
        </p:nvSpPr>
        <p:spPr bwMode="auto">
          <a:xfrm>
            <a:off x="685800" y="1808644"/>
            <a:ext cx="6139814" cy="257176"/>
          </a:xfrm>
          <a:prstGeom prst="rect">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chemeClr val="bg1"/>
                </a:solidFill>
                <a:latin typeface="Arial" charset="0"/>
                <a:cs typeface="Arial" pitchFamily="34" charset="0"/>
              </a:rPr>
              <a:t>Demand</a:t>
            </a:r>
          </a:p>
        </p:txBody>
      </p:sp>
      <p:sp>
        <p:nvSpPr>
          <p:cNvPr id="134" name="Rectangle 133">
            <a:extLst>
              <a:ext uri="{FF2B5EF4-FFF2-40B4-BE49-F238E27FC236}">
                <a16:creationId xmlns:a16="http://schemas.microsoft.com/office/drawing/2014/main" id="{5602D7CC-41C3-6D40-B243-5D53147425D2}"/>
              </a:ext>
            </a:extLst>
          </p:cNvPr>
          <p:cNvSpPr/>
          <p:nvPr/>
        </p:nvSpPr>
        <p:spPr bwMode="auto">
          <a:xfrm>
            <a:off x="6894194" y="1808644"/>
            <a:ext cx="3644266" cy="257176"/>
          </a:xfrm>
          <a:prstGeom prst="rect">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chemeClr val="bg1"/>
                </a:solidFill>
                <a:latin typeface="Arial" charset="0"/>
                <a:cs typeface="Arial" pitchFamily="34" charset="0"/>
              </a:rPr>
              <a:t>Supply</a:t>
            </a:r>
          </a:p>
        </p:txBody>
      </p:sp>
      <p:sp>
        <p:nvSpPr>
          <p:cNvPr id="135" name="Rectangle 134">
            <a:extLst>
              <a:ext uri="{FF2B5EF4-FFF2-40B4-BE49-F238E27FC236}">
                <a16:creationId xmlns:a16="http://schemas.microsoft.com/office/drawing/2014/main" id="{8E977D5D-F413-0844-8457-E846561EF4A5}"/>
              </a:ext>
            </a:extLst>
          </p:cNvPr>
          <p:cNvSpPr/>
          <p:nvPr/>
        </p:nvSpPr>
        <p:spPr bwMode="auto">
          <a:xfrm>
            <a:off x="685800" y="1450504"/>
            <a:ext cx="13262610" cy="293371"/>
          </a:xfrm>
          <a:prstGeom prst="rect">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chemeClr val="bg1"/>
                </a:solidFill>
                <a:latin typeface="Arial" charset="0"/>
                <a:cs typeface="Arial" pitchFamily="34" charset="0"/>
              </a:rPr>
              <a:t>Governance and Communication (Propel Council)</a:t>
            </a:r>
          </a:p>
        </p:txBody>
      </p:sp>
      <p:sp>
        <p:nvSpPr>
          <p:cNvPr id="136" name="Rectangle 135">
            <a:extLst>
              <a:ext uri="{FF2B5EF4-FFF2-40B4-BE49-F238E27FC236}">
                <a16:creationId xmlns:a16="http://schemas.microsoft.com/office/drawing/2014/main" id="{686DFFD4-1AF8-2B4D-9A38-B669EC919215}"/>
              </a:ext>
            </a:extLst>
          </p:cNvPr>
          <p:cNvSpPr/>
          <p:nvPr/>
        </p:nvSpPr>
        <p:spPr bwMode="auto">
          <a:xfrm>
            <a:off x="10608945" y="1808644"/>
            <a:ext cx="3339465" cy="257176"/>
          </a:xfrm>
          <a:prstGeom prst="rect">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chemeClr val="bg1"/>
                </a:solidFill>
                <a:latin typeface="Arial" charset="0"/>
                <a:cs typeface="Arial" pitchFamily="34" charset="0"/>
              </a:rPr>
              <a:t>Transformation</a:t>
            </a:r>
          </a:p>
        </p:txBody>
      </p:sp>
      <p:sp>
        <p:nvSpPr>
          <p:cNvPr id="137" name="Rectangle 136">
            <a:extLst>
              <a:ext uri="{FF2B5EF4-FFF2-40B4-BE49-F238E27FC236}">
                <a16:creationId xmlns:a16="http://schemas.microsoft.com/office/drawing/2014/main" id="{F9941ACC-F841-504A-8A84-76769691C8A3}"/>
              </a:ext>
            </a:extLst>
          </p:cNvPr>
          <p:cNvSpPr/>
          <p:nvPr/>
        </p:nvSpPr>
        <p:spPr bwMode="auto">
          <a:xfrm>
            <a:off x="3135630" y="6137866"/>
            <a:ext cx="10835640" cy="293370"/>
          </a:xfrm>
          <a:prstGeom prst="rect">
            <a:avLst/>
          </a:prstGeom>
          <a:solidFill>
            <a:schemeClr val="tx1"/>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rgbClr val="FFFFFF"/>
                </a:solidFill>
                <a:latin typeface="Arial" charset="0"/>
                <a:cs typeface="Arial" pitchFamily="34" charset="0"/>
              </a:rPr>
              <a:t>Quality Assurance and Value Attainment</a:t>
            </a:r>
          </a:p>
        </p:txBody>
      </p:sp>
      <p:sp>
        <p:nvSpPr>
          <p:cNvPr id="138" name="Rectangle 137">
            <a:extLst>
              <a:ext uri="{FF2B5EF4-FFF2-40B4-BE49-F238E27FC236}">
                <a16:creationId xmlns:a16="http://schemas.microsoft.com/office/drawing/2014/main" id="{47173354-6D98-AD40-A6D4-68E143FCD37A}"/>
              </a:ext>
            </a:extLst>
          </p:cNvPr>
          <p:cNvSpPr/>
          <p:nvPr/>
        </p:nvSpPr>
        <p:spPr bwMode="auto">
          <a:xfrm>
            <a:off x="3135630" y="6507436"/>
            <a:ext cx="10835640" cy="182880"/>
          </a:xfrm>
          <a:prstGeom prst="rect">
            <a:avLst/>
          </a:prstGeom>
          <a:solidFill>
            <a:srgbClr val="FFFFFF">
              <a:lumMod val="75000"/>
            </a:srgbClr>
          </a:solidFill>
          <a:ln w="6350" cap="flat" cmpd="sng" algn="ctr">
            <a:noFill/>
            <a:prstDash val="solid"/>
            <a:round/>
            <a:headEnd type="none" w="med" len="med"/>
            <a:tailEnd type="none" w="med" len="med"/>
          </a:ln>
          <a:effectLst/>
        </p:spPr>
        <p:txBody>
          <a:bodyPr anchor="ctr"/>
          <a:lstStyle/>
          <a:p>
            <a:pPr algn="ctr" defTabSz="1030606">
              <a:spcBef>
                <a:spcPct val="50000"/>
              </a:spcBef>
              <a:defRPr/>
            </a:pPr>
            <a:r>
              <a:rPr lang="en-GB" sz="1320" kern="0" dirty="0">
                <a:solidFill>
                  <a:srgbClr val="000000"/>
                </a:solidFill>
                <a:latin typeface="Arial" charset="0"/>
                <a:cs typeface="Arial"/>
              </a:rPr>
              <a:t>Research and DXC SME Insight</a:t>
            </a:r>
          </a:p>
        </p:txBody>
      </p:sp>
      <p:sp>
        <p:nvSpPr>
          <p:cNvPr id="139" name="Rectangle 138">
            <a:extLst>
              <a:ext uri="{FF2B5EF4-FFF2-40B4-BE49-F238E27FC236}">
                <a16:creationId xmlns:a16="http://schemas.microsoft.com/office/drawing/2014/main" id="{85295A33-BAA6-354E-80E3-CF702194DF0F}"/>
              </a:ext>
            </a:extLst>
          </p:cNvPr>
          <p:cNvSpPr/>
          <p:nvPr/>
        </p:nvSpPr>
        <p:spPr bwMode="auto">
          <a:xfrm>
            <a:off x="3135630" y="6728416"/>
            <a:ext cx="10835640" cy="182880"/>
          </a:xfrm>
          <a:prstGeom prst="rect">
            <a:avLst/>
          </a:prstGeom>
          <a:solidFill>
            <a:srgbClr val="FFFFFF">
              <a:lumMod val="75000"/>
            </a:srgbClr>
          </a:solidFill>
          <a:ln w="6350" cap="flat" cmpd="sng" algn="ctr">
            <a:noFill/>
            <a:prstDash val="solid"/>
            <a:round/>
            <a:headEnd type="none" w="med" len="med"/>
            <a:tailEnd type="none" w="med" len="med"/>
          </a:ln>
          <a:effectLst/>
        </p:spPr>
        <p:txBody>
          <a:bodyPr anchor="ctr"/>
          <a:lstStyle/>
          <a:p>
            <a:pPr algn="ctr" defTabSz="1030606">
              <a:spcBef>
                <a:spcPct val="50000"/>
              </a:spcBef>
              <a:defRPr/>
            </a:pPr>
            <a:r>
              <a:rPr lang="en-GB" sz="1320" kern="0" dirty="0">
                <a:solidFill>
                  <a:srgbClr val="000000"/>
                </a:solidFill>
                <a:latin typeface="Arial" charset="0"/>
                <a:cs typeface="Arial"/>
              </a:rPr>
              <a:t>Partnerships and Ecosystem Support</a:t>
            </a:r>
          </a:p>
        </p:txBody>
      </p:sp>
      <p:sp>
        <p:nvSpPr>
          <p:cNvPr id="140" name="Rectangle 139">
            <a:extLst>
              <a:ext uri="{FF2B5EF4-FFF2-40B4-BE49-F238E27FC236}">
                <a16:creationId xmlns:a16="http://schemas.microsoft.com/office/drawing/2014/main" id="{5E130D97-B021-1C48-A583-AEE4175571BB}"/>
              </a:ext>
            </a:extLst>
          </p:cNvPr>
          <p:cNvSpPr/>
          <p:nvPr/>
        </p:nvSpPr>
        <p:spPr bwMode="auto">
          <a:xfrm>
            <a:off x="3135630" y="6951301"/>
            <a:ext cx="10835640" cy="182880"/>
          </a:xfrm>
          <a:prstGeom prst="rect">
            <a:avLst/>
          </a:prstGeom>
          <a:solidFill>
            <a:srgbClr val="FFFFFF">
              <a:lumMod val="75000"/>
            </a:srgbClr>
          </a:solidFill>
          <a:ln w="6350" cap="flat" cmpd="sng" algn="ctr">
            <a:noFill/>
            <a:prstDash val="solid"/>
            <a:round/>
            <a:headEnd type="none" w="med" len="med"/>
            <a:tailEnd type="none" w="med" len="med"/>
          </a:ln>
          <a:effectLst/>
        </p:spPr>
        <p:txBody>
          <a:bodyPr anchor="ctr"/>
          <a:lstStyle/>
          <a:p>
            <a:pPr algn="ctr" defTabSz="1030606">
              <a:spcBef>
                <a:spcPct val="50000"/>
              </a:spcBef>
              <a:defRPr/>
            </a:pPr>
            <a:r>
              <a:rPr lang="en-GB" sz="1320" kern="0" dirty="0">
                <a:solidFill>
                  <a:srgbClr val="000000"/>
                </a:solidFill>
                <a:latin typeface="Arial" charset="0"/>
                <a:cs typeface="Arial"/>
              </a:rPr>
              <a:t>New Technology and Strategic Partner R&amp;D</a:t>
            </a:r>
          </a:p>
        </p:txBody>
      </p:sp>
      <p:sp>
        <p:nvSpPr>
          <p:cNvPr id="141" name="Rectangle 140">
            <a:extLst>
              <a:ext uri="{FF2B5EF4-FFF2-40B4-BE49-F238E27FC236}">
                <a16:creationId xmlns:a16="http://schemas.microsoft.com/office/drawing/2014/main" id="{071C0368-95C1-354D-8B2E-408DB08888AD}"/>
              </a:ext>
            </a:extLst>
          </p:cNvPr>
          <p:cNvSpPr/>
          <p:nvPr/>
        </p:nvSpPr>
        <p:spPr bwMode="auto">
          <a:xfrm>
            <a:off x="3135630" y="7172280"/>
            <a:ext cx="10835640" cy="182880"/>
          </a:xfrm>
          <a:prstGeom prst="rect">
            <a:avLst/>
          </a:prstGeom>
          <a:solidFill>
            <a:srgbClr val="FFFFFF">
              <a:lumMod val="75000"/>
            </a:srgbClr>
          </a:solidFill>
          <a:ln w="6350" cap="flat" cmpd="sng" algn="ctr">
            <a:noFill/>
            <a:prstDash val="solid"/>
            <a:round/>
            <a:headEnd type="none" w="med" len="med"/>
            <a:tailEnd type="none" w="med" len="med"/>
          </a:ln>
          <a:effectLst/>
        </p:spPr>
        <p:txBody>
          <a:bodyPr anchor="ctr"/>
          <a:lstStyle/>
          <a:p>
            <a:pPr algn="ctr" defTabSz="1030606">
              <a:spcBef>
                <a:spcPct val="50000"/>
              </a:spcBef>
              <a:defRPr/>
            </a:pPr>
            <a:r>
              <a:rPr lang="en-GB" sz="1320" kern="0" dirty="0" err="1">
                <a:solidFill>
                  <a:srgbClr val="000000"/>
                </a:solidFill>
                <a:latin typeface="Arial" charset="0"/>
                <a:cs typeface="Arial"/>
              </a:rPr>
              <a:t>Startup</a:t>
            </a:r>
            <a:r>
              <a:rPr lang="en-GB" sz="1320" kern="0" dirty="0">
                <a:solidFill>
                  <a:srgbClr val="000000"/>
                </a:solidFill>
                <a:latin typeface="Arial" charset="0"/>
                <a:cs typeface="Arial"/>
              </a:rPr>
              <a:t>/</a:t>
            </a:r>
            <a:r>
              <a:rPr lang="en-GB" sz="1320" kern="0" dirty="0" err="1">
                <a:solidFill>
                  <a:srgbClr val="000000"/>
                </a:solidFill>
                <a:latin typeface="Arial" charset="0"/>
                <a:cs typeface="Arial"/>
              </a:rPr>
              <a:t>xTech</a:t>
            </a:r>
            <a:r>
              <a:rPr lang="en-GB" sz="1320" kern="0" dirty="0">
                <a:solidFill>
                  <a:srgbClr val="000000"/>
                </a:solidFill>
                <a:latin typeface="Arial" charset="0"/>
                <a:cs typeface="Arial"/>
              </a:rPr>
              <a:t> Community Insight &amp; Management</a:t>
            </a:r>
          </a:p>
        </p:txBody>
      </p:sp>
      <p:sp>
        <p:nvSpPr>
          <p:cNvPr id="142" name="Rectangle 141">
            <a:extLst>
              <a:ext uri="{FF2B5EF4-FFF2-40B4-BE49-F238E27FC236}">
                <a16:creationId xmlns:a16="http://schemas.microsoft.com/office/drawing/2014/main" id="{40D8FD7A-A1CE-554B-9C4E-E95624FA89C8}"/>
              </a:ext>
            </a:extLst>
          </p:cNvPr>
          <p:cNvSpPr/>
          <p:nvPr/>
        </p:nvSpPr>
        <p:spPr bwMode="auto">
          <a:xfrm rot="16200000">
            <a:off x="-69511" y="2298030"/>
            <a:ext cx="1177290" cy="634366"/>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Key Steps</a:t>
            </a:r>
          </a:p>
        </p:txBody>
      </p:sp>
      <p:sp>
        <p:nvSpPr>
          <p:cNvPr id="143" name="TextBox 142">
            <a:extLst>
              <a:ext uri="{FF2B5EF4-FFF2-40B4-BE49-F238E27FC236}">
                <a16:creationId xmlns:a16="http://schemas.microsoft.com/office/drawing/2014/main" id="{644642C3-05BA-A545-8646-D3F89DB6C651}"/>
              </a:ext>
            </a:extLst>
          </p:cNvPr>
          <p:cNvSpPr txBox="1"/>
          <p:nvPr/>
        </p:nvSpPr>
        <p:spPr>
          <a:xfrm>
            <a:off x="1279666" y="5668551"/>
            <a:ext cx="1098378" cy="261610"/>
          </a:xfrm>
          <a:prstGeom prst="rect">
            <a:avLst/>
          </a:prstGeom>
          <a:noFill/>
        </p:spPr>
        <p:txBody>
          <a:bodyPr wrap="none" rtlCol="0">
            <a:spAutoFit/>
          </a:bodyPr>
          <a:lstStyle/>
          <a:p>
            <a:r>
              <a:rPr lang="en-US" sz="1100" i="1" dirty="0"/>
              <a:t>(DXC + Client)</a:t>
            </a:r>
          </a:p>
        </p:txBody>
      </p:sp>
      <p:sp>
        <p:nvSpPr>
          <p:cNvPr id="144" name="TextBox 143">
            <a:extLst>
              <a:ext uri="{FF2B5EF4-FFF2-40B4-BE49-F238E27FC236}">
                <a16:creationId xmlns:a16="http://schemas.microsoft.com/office/drawing/2014/main" id="{F7183D7F-D413-0549-9E9C-2D164FAEAABE}"/>
              </a:ext>
            </a:extLst>
          </p:cNvPr>
          <p:cNvSpPr txBox="1"/>
          <p:nvPr/>
        </p:nvSpPr>
        <p:spPr>
          <a:xfrm>
            <a:off x="4170606" y="5666446"/>
            <a:ext cx="577402" cy="261610"/>
          </a:xfrm>
          <a:prstGeom prst="rect">
            <a:avLst/>
          </a:prstGeom>
          <a:noFill/>
        </p:spPr>
        <p:txBody>
          <a:bodyPr wrap="none" rtlCol="0">
            <a:spAutoFit/>
          </a:bodyPr>
          <a:lstStyle/>
          <a:p>
            <a:r>
              <a:rPr lang="en-US" sz="1100" i="1" dirty="0"/>
              <a:t>(DXC)</a:t>
            </a:r>
          </a:p>
        </p:txBody>
      </p:sp>
      <p:sp>
        <p:nvSpPr>
          <p:cNvPr id="145" name="TextBox 144">
            <a:extLst>
              <a:ext uri="{FF2B5EF4-FFF2-40B4-BE49-F238E27FC236}">
                <a16:creationId xmlns:a16="http://schemas.microsoft.com/office/drawing/2014/main" id="{7677E51A-AC0A-9E47-8402-5D88744D1C9C}"/>
              </a:ext>
            </a:extLst>
          </p:cNvPr>
          <p:cNvSpPr txBox="1"/>
          <p:nvPr/>
        </p:nvSpPr>
        <p:spPr>
          <a:xfrm>
            <a:off x="6076372" y="5661118"/>
            <a:ext cx="2053767" cy="261610"/>
          </a:xfrm>
          <a:prstGeom prst="rect">
            <a:avLst/>
          </a:prstGeom>
          <a:noFill/>
        </p:spPr>
        <p:txBody>
          <a:bodyPr wrap="none" rtlCol="0">
            <a:spAutoFit/>
          </a:bodyPr>
          <a:lstStyle/>
          <a:p>
            <a:r>
              <a:rPr lang="en-US" sz="1100" i="1" dirty="0"/>
              <a:t>(DXC + Client via LIC or DEL)</a:t>
            </a:r>
          </a:p>
        </p:txBody>
      </p:sp>
      <p:sp>
        <p:nvSpPr>
          <p:cNvPr id="146" name="TextBox 145">
            <a:extLst>
              <a:ext uri="{FF2B5EF4-FFF2-40B4-BE49-F238E27FC236}">
                <a16:creationId xmlns:a16="http://schemas.microsoft.com/office/drawing/2014/main" id="{F247B797-AD2F-CE46-B6E9-082F24E39D74}"/>
              </a:ext>
            </a:extLst>
          </p:cNvPr>
          <p:cNvSpPr txBox="1"/>
          <p:nvPr/>
        </p:nvSpPr>
        <p:spPr>
          <a:xfrm>
            <a:off x="8740447" y="5618644"/>
            <a:ext cx="2207656" cy="430887"/>
          </a:xfrm>
          <a:prstGeom prst="rect">
            <a:avLst/>
          </a:prstGeom>
          <a:noFill/>
        </p:spPr>
        <p:txBody>
          <a:bodyPr wrap="none" rtlCol="0">
            <a:spAutoFit/>
          </a:bodyPr>
          <a:lstStyle/>
          <a:p>
            <a:r>
              <a:rPr lang="en-US" sz="1100" i="1" dirty="0"/>
              <a:t>(Transition to Client or build to </a:t>
            </a:r>
          </a:p>
          <a:p>
            <a:r>
              <a:rPr lang="en-US" sz="1100" i="1" dirty="0"/>
              <a:t>scale in DXC for wider leverage)</a:t>
            </a:r>
          </a:p>
        </p:txBody>
      </p:sp>
      <p:sp>
        <p:nvSpPr>
          <p:cNvPr id="147" name="TextBox 146">
            <a:extLst>
              <a:ext uri="{FF2B5EF4-FFF2-40B4-BE49-F238E27FC236}">
                <a16:creationId xmlns:a16="http://schemas.microsoft.com/office/drawing/2014/main" id="{E07F5254-7815-634F-A8E2-3BBF8822C990}"/>
              </a:ext>
            </a:extLst>
          </p:cNvPr>
          <p:cNvSpPr txBox="1"/>
          <p:nvPr/>
        </p:nvSpPr>
        <p:spPr>
          <a:xfrm>
            <a:off x="11563180" y="5605309"/>
            <a:ext cx="2226892" cy="430887"/>
          </a:xfrm>
          <a:prstGeom prst="rect">
            <a:avLst/>
          </a:prstGeom>
          <a:noFill/>
        </p:spPr>
        <p:txBody>
          <a:bodyPr wrap="none" rtlCol="0">
            <a:spAutoFit/>
          </a:bodyPr>
          <a:lstStyle/>
          <a:p>
            <a:r>
              <a:rPr lang="en-US" sz="1100" i="1" dirty="0"/>
              <a:t>(Informs Corporate supply chain </a:t>
            </a:r>
          </a:p>
          <a:p>
            <a:r>
              <a:rPr lang="en-US" sz="1100" i="1" dirty="0"/>
              <a:t>or offering family for re-use)</a:t>
            </a:r>
          </a:p>
        </p:txBody>
      </p:sp>
      <p:sp>
        <p:nvSpPr>
          <p:cNvPr id="148" name="5-point Star 147">
            <a:extLst>
              <a:ext uri="{FF2B5EF4-FFF2-40B4-BE49-F238E27FC236}">
                <a16:creationId xmlns:a16="http://schemas.microsoft.com/office/drawing/2014/main" id="{1F0652F7-D99E-0B47-89D7-B5AF63F0C93E}"/>
              </a:ext>
            </a:extLst>
          </p:cNvPr>
          <p:cNvSpPr/>
          <p:nvPr/>
        </p:nvSpPr>
        <p:spPr>
          <a:xfrm>
            <a:off x="5645002" y="5704725"/>
            <a:ext cx="277258" cy="282297"/>
          </a:xfrm>
          <a:prstGeom prst="star5">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11" name="Chevron 8">
            <a:extLst>
              <a:ext uri="{FF2B5EF4-FFF2-40B4-BE49-F238E27FC236}">
                <a16:creationId xmlns:a16="http://schemas.microsoft.com/office/drawing/2014/main" id="{6FD34FB9-6112-0F4F-A93D-475F778A477A}"/>
              </a:ext>
            </a:extLst>
          </p:cNvPr>
          <p:cNvSpPr/>
          <p:nvPr/>
        </p:nvSpPr>
        <p:spPr bwMode="auto">
          <a:xfrm>
            <a:off x="8526780" y="3119285"/>
            <a:ext cx="2745104" cy="247650"/>
          </a:xfrm>
          <a:prstGeom prst="chevron">
            <a:avLst/>
          </a:prstGeom>
          <a:solidFill>
            <a:srgbClr val="5BB4B4"/>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dirty="0">
                <a:solidFill>
                  <a:srgbClr val="FFFFFF"/>
                </a:solidFill>
                <a:latin typeface="Arial" charset="0"/>
              </a:rPr>
              <a:t>Accelerate [0/5]</a:t>
            </a:r>
          </a:p>
        </p:txBody>
      </p:sp>
      <p:sp>
        <p:nvSpPr>
          <p:cNvPr id="12" name="Chevron 42">
            <a:extLst>
              <a:ext uri="{FF2B5EF4-FFF2-40B4-BE49-F238E27FC236}">
                <a16:creationId xmlns:a16="http://schemas.microsoft.com/office/drawing/2014/main" id="{8BE9A017-B585-5049-BADA-ADB30AE78BA8}"/>
              </a:ext>
            </a:extLst>
          </p:cNvPr>
          <p:cNvSpPr/>
          <p:nvPr/>
        </p:nvSpPr>
        <p:spPr bwMode="auto">
          <a:xfrm>
            <a:off x="5844540" y="3119285"/>
            <a:ext cx="2745104" cy="247650"/>
          </a:xfrm>
          <a:prstGeom prst="chevron">
            <a:avLst/>
          </a:prstGeom>
          <a:solidFill>
            <a:srgbClr val="002060"/>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dirty="0">
                <a:solidFill>
                  <a:srgbClr val="FFFFFF"/>
                </a:solidFill>
                <a:latin typeface="Arial" charset="0"/>
              </a:rPr>
              <a:t>Experiment [1/5]</a:t>
            </a:r>
          </a:p>
        </p:txBody>
      </p:sp>
      <p:sp>
        <p:nvSpPr>
          <p:cNvPr id="10" name="Pentagon 7">
            <a:extLst>
              <a:ext uri="{FF2B5EF4-FFF2-40B4-BE49-F238E27FC236}">
                <a16:creationId xmlns:a16="http://schemas.microsoft.com/office/drawing/2014/main" id="{1FADB2D9-7A17-7941-A277-2924F79AE11E}"/>
              </a:ext>
            </a:extLst>
          </p:cNvPr>
          <p:cNvSpPr/>
          <p:nvPr/>
        </p:nvSpPr>
        <p:spPr bwMode="auto">
          <a:xfrm>
            <a:off x="3160394" y="3119285"/>
            <a:ext cx="2743200" cy="247650"/>
          </a:xfrm>
          <a:prstGeom prst="homePlate">
            <a:avLst/>
          </a:prstGeom>
          <a:solidFill>
            <a:srgbClr val="FFC000"/>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dirty="0">
                <a:solidFill>
                  <a:srgbClr val="FFFFFF"/>
                </a:solidFill>
                <a:latin typeface="Arial" charset="0"/>
              </a:rPr>
              <a:t>Ideate and Qualify [1/5]</a:t>
            </a:r>
          </a:p>
        </p:txBody>
      </p:sp>
      <p:sp>
        <p:nvSpPr>
          <p:cNvPr id="149" name="5-point Star 148">
            <a:extLst>
              <a:ext uri="{FF2B5EF4-FFF2-40B4-BE49-F238E27FC236}">
                <a16:creationId xmlns:a16="http://schemas.microsoft.com/office/drawing/2014/main" id="{77A1230D-5872-A947-8F4A-AD38E6E0D767}"/>
              </a:ext>
            </a:extLst>
          </p:cNvPr>
          <p:cNvSpPr/>
          <p:nvPr/>
        </p:nvSpPr>
        <p:spPr>
          <a:xfrm>
            <a:off x="8357011" y="5704724"/>
            <a:ext cx="277258" cy="282297"/>
          </a:xfrm>
          <a:prstGeom prst="star5">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150" name="5-point Star 149">
            <a:extLst>
              <a:ext uri="{FF2B5EF4-FFF2-40B4-BE49-F238E27FC236}">
                <a16:creationId xmlns:a16="http://schemas.microsoft.com/office/drawing/2014/main" id="{ECFF6B29-99D9-1246-9F72-02412085CEA5}"/>
              </a:ext>
            </a:extLst>
          </p:cNvPr>
          <p:cNvSpPr/>
          <p:nvPr/>
        </p:nvSpPr>
        <p:spPr>
          <a:xfrm>
            <a:off x="11054281" y="5670253"/>
            <a:ext cx="277258" cy="282297"/>
          </a:xfrm>
          <a:prstGeom prst="star5">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151" name="5-point Star 150">
            <a:extLst>
              <a:ext uri="{FF2B5EF4-FFF2-40B4-BE49-F238E27FC236}">
                <a16:creationId xmlns:a16="http://schemas.microsoft.com/office/drawing/2014/main" id="{FD085F17-DFA1-E041-BCBD-ECF1C86C5F7A}"/>
              </a:ext>
            </a:extLst>
          </p:cNvPr>
          <p:cNvSpPr/>
          <p:nvPr/>
        </p:nvSpPr>
        <p:spPr>
          <a:xfrm>
            <a:off x="9811723" y="7589837"/>
            <a:ext cx="277258" cy="282297"/>
          </a:xfrm>
          <a:prstGeom prst="star5">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TextBox 151">
            <a:extLst>
              <a:ext uri="{FF2B5EF4-FFF2-40B4-BE49-F238E27FC236}">
                <a16:creationId xmlns:a16="http://schemas.microsoft.com/office/drawing/2014/main" id="{83795AE3-E43B-5C4D-B47F-9ACFF22F207A}"/>
              </a:ext>
            </a:extLst>
          </p:cNvPr>
          <p:cNvSpPr txBox="1"/>
          <p:nvPr/>
        </p:nvSpPr>
        <p:spPr>
          <a:xfrm>
            <a:off x="10064114" y="7542478"/>
            <a:ext cx="946093" cy="430887"/>
          </a:xfrm>
          <a:prstGeom prst="rect">
            <a:avLst/>
          </a:prstGeom>
          <a:noFill/>
        </p:spPr>
        <p:txBody>
          <a:bodyPr wrap="none" rtlCol="0">
            <a:spAutoFit/>
          </a:bodyPr>
          <a:lstStyle/>
          <a:p>
            <a:r>
              <a:rPr lang="en-US" sz="1100" dirty="0"/>
              <a:t>Kill or Keep </a:t>
            </a:r>
            <a:br>
              <a:rPr lang="en-US" sz="1100" dirty="0"/>
            </a:br>
            <a:r>
              <a:rPr lang="en-US" sz="1100" dirty="0"/>
              <a:t>stage gates</a:t>
            </a:r>
          </a:p>
        </p:txBody>
      </p:sp>
      <p:sp>
        <p:nvSpPr>
          <p:cNvPr id="153" name="Trapezoid 60">
            <a:extLst>
              <a:ext uri="{FF2B5EF4-FFF2-40B4-BE49-F238E27FC236}">
                <a16:creationId xmlns:a16="http://schemas.microsoft.com/office/drawing/2014/main" id="{61774B38-EEEA-F64E-9056-267973795673}"/>
              </a:ext>
            </a:extLst>
          </p:cNvPr>
          <p:cNvSpPr/>
          <p:nvPr/>
        </p:nvSpPr>
        <p:spPr bwMode="auto">
          <a:xfrm rot="5400000">
            <a:off x="912536" y="5973097"/>
            <a:ext cx="415288" cy="868760"/>
          </a:xfrm>
          <a:custGeom>
            <a:avLst/>
            <a:gdLst>
              <a:gd name="connsiteX0" fmla="*/ 0 w 1816827"/>
              <a:gd name="connsiteY0" fmla="*/ 8129776 h 8129776"/>
              <a:gd name="connsiteX1" fmla="*/ 760051 w 1816827"/>
              <a:gd name="connsiteY1" fmla="*/ 0 h 8129776"/>
              <a:gd name="connsiteX2" fmla="*/ 1056776 w 1816827"/>
              <a:gd name="connsiteY2" fmla="*/ 0 h 8129776"/>
              <a:gd name="connsiteX3" fmla="*/ 1816827 w 1816827"/>
              <a:gd name="connsiteY3" fmla="*/ 8129776 h 8129776"/>
              <a:gd name="connsiteX4" fmla="*/ 0 w 1816827"/>
              <a:gd name="connsiteY4" fmla="*/ 8129776 h 8129776"/>
              <a:gd name="connsiteX0" fmla="*/ 40809 w 1857636"/>
              <a:gd name="connsiteY0" fmla="*/ 8129776 h 8129776"/>
              <a:gd name="connsiteX1" fmla="*/ 10230 w 1857636"/>
              <a:gd name="connsiteY1" fmla="*/ 6620950 h 8129776"/>
              <a:gd name="connsiteX2" fmla="*/ 800860 w 1857636"/>
              <a:gd name="connsiteY2" fmla="*/ 0 h 8129776"/>
              <a:gd name="connsiteX3" fmla="*/ 1097585 w 1857636"/>
              <a:gd name="connsiteY3" fmla="*/ 0 h 8129776"/>
              <a:gd name="connsiteX4" fmla="*/ 1857636 w 1857636"/>
              <a:gd name="connsiteY4" fmla="*/ 8129776 h 8129776"/>
              <a:gd name="connsiteX5" fmla="*/ 40809 w 1857636"/>
              <a:gd name="connsiteY5" fmla="*/ 8129776 h 8129776"/>
              <a:gd name="connsiteX0" fmla="*/ 31419 w 1848246"/>
              <a:gd name="connsiteY0" fmla="*/ 8129776 h 8129776"/>
              <a:gd name="connsiteX1" fmla="*/ 840 w 1848246"/>
              <a:gd name="connsiteY1" fmla="*/ 6620950 h 8129776"/>
              <a:gd name="connsiteX2" fmla="*/ 791470 w 1848246"/>
              <a:gd name="connsiteY2" fmla="*/ 0 h 8129776"/>
              <a:gd name="connsiteX3" fmla="*/ 1088195 w 1848246"/>
              <a:gd name="connsiteY3" fmla="*/ 0 h 8129776"/>
              <a:gd name="connsiteX4" fmla="*/ 1848246 w 1848246"/>
              <a:gd name="connsiteY4" fmla="*/ 8129776 h 8129776"/>
              <a:gd name="connsiteX5" fmla="*/ 31419 w 1848246"/>
              <a:gd name="connsiteY5" fmla="*/ 8129776 h 8129776"/>
              <a:gd name="connsiteX0" fmla="*/ 31419 w 1848246"/>
              <a:gd name="connsiteY0" fmla="*/ 8129776 h 8129776"/>
              <a:gd name="connsiteX1" fmla="*/ 840 w 1848246"/>
              <a:gd name="connsiteY1" fmla="*/ 6620950 h 8129776"/>
              <a:gd name="connsiteX2" fmla="*/ 791470 w 1848246"/>
              <a:gd name="connsiteY2" fmla="*/ 0 h 8129776"/>
              <a:gd name="connsiteX3" fmla="*/ 1088195 w 1848246"/>
              <a:gd name="connsiteY3" fmla="*/ 0 h 8129776"/>
              <a:gd name="connsiteX4" fmla="*/ 1838350 w 1848246"/>
              <a:gd name="connsiteY4" fmla="*/ 6629658 h 8129776"/>
              <a:gd name="connsiteX5" fmla="*/ 1848246 w 1848246"/>
              <a:gd name="connsiteY5" fmla="*/ 8129776 h 8129776"/>
              <a:gd name="connsiteX6" fmla="*/ 31419 w 1848246"/>
              <a:gd name="connsiteY6" fmla="*/ 8129776 h 8129776"/>
              <a:gd name="connsiteX0" fmla="*/ 30579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30579 w 1847406"/>
              <a:gd name="connsiteY6" fmla="*/ 8129776 h 8129776"/>
              <a:gd name="connsiteX0" fmla="*/ 30579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30579 w 1847406"/>
              <a:gd name="connsiteY6" fmla="*/ 8129776 h 8129776"/>
              <a:gd name="connsiteX0" fmla="*/ 1470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14704 w 1847406"/>
              <a:gd name="connsiteY6" fmla="*/ 8129776 h 8129776"/>
              <a:gd name="connsiteX0" fmla="*/ 21054 w 1847406"/>
              <a:gd name="connsiteY0" fmla="*/ 8126601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21054 w 1847406"/>
              <a:gd name="connsiteY6" fmla="*/ 8126601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406" h="8129776">
                <a:moveTo>
                  <a:pt x="8354" y="8129776"/>
                </a:moveTo>
                <a:cubicBezTo>
                  <a:pt x="2515" y="6643900"/>
                  <a:pt x="7335" y="8125741"/>
                  <a:pt x="0" y="6620950"/>
                </a:cubicBezTo>
                <a:lnTo>
                  <a:pt x="790630" y="0"/>
                </a:lnTo>
                <a:lnTo>
                  <a:pt x="1087355" y="0"/>
                </a:lnTo>
                <a:cubicBezTo>
                  <a:pt x="1290961" y="2212789"/>
                  <a:pt x="1633904" y="4416869"/>
                  <a:pt x="1837510" y="6629658"/>
                </a:cubicBezTo>
                <a:cubicBezTo>
                  <a:pt x="1840809" y="7129697"/>
                  <a:pt x="1844107" y="7629737"/>
                  <a:pt x="1847406" y="8129776"/>
                </a:cubicBezTo>
                <a:lnTo>
                  <a:pt x="8354" y="8129776"/>
                </a:lnTo>
                <a:close/>
              </a:path>
            </a:pathLst>
          </a:custGeom>
          <a:solidFill>
            <a:srgbClr val="FFCCCC">
              <a:alpha val="65098"/>
            </a:srgbClr>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54" name="Trapezoid 151">
            <a:extLst>
              <a:ext uri="{FF2B5EF4-FFF2-40B4-BE49-F238E27FC236}">
                <a16:creationId xmlns:a16="http://schemas.microsoft.com/office/drawing/2014/main" id="{550C96A0-8E1F-3540-ABEF-66CF4CEB27FB}"/>
              </a:ext>
            </a:extLst>
          </p:cNvPr>
          <p:cNvSpPr/>
          <p:nvPr/>
        </p:nvSpPr>
        <p:spPr bwMode="auto">
          <a:xfrm rot="16200000">
            <a:off x="924195" y="6401452"/>
            <a:ext cx="333374" cy="911101"/>
          </a:xfrm>
          <a:prstGeom prst="trapezoid">
            <a:avLst>
              <a:gd name="adj" fmla="val 30811"/>
            </a:avLst>
          </a:prstGeom>
          <a:solidFill>
            <a:srgbClr val="B9D3ED">
              <a:alpha val="50196"/>
            </a:srgbClr>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 name="TextBox 1">
            <a:extLst>
              <a:ext uri="{FF2B5EF4-FFF2-40B4-BE49-F238E27FC236}">
                <a16:creationId xmlns:a16="http://schemas.microsoft.com/office/drawing/2014/main" id="{CCB06682-3F0A-2541-A5F8-DBEFB21E76EB}"/>
              </a:ext>
            </a:extLst>
          </p:cNvPr>
          <p:cNvSpPr txBox="1"/>
          <p:nvPr/>
        </p:nvSpPr>
        <p:spPr>
          <a:xfrm>
            <a:off x="1670187" y="6126764"/>
            <a:ext cx="1037463" cy="461665"/>
          </a:xfrm>
          <a:prstGeom prst="rect">
            <a:avLst/>
          </a:prstGeom>
          <a:noFill/>
        </p:spPr>
        <p:txBody>
          <a:bodyPr wrap="none" rtlCol="0">
            <a:spAutoFit/>
          </a:bodyPr>
          <a:lstStyle/>
          <a:p>
            <a:r>
              <a:rPr lang="en-US" sz="1200" dirty="0"/>
              <a:t>Volume of </a:t>
            </a:r>
          </a:p>
          <a:p>
            <a:r>
              <a:rPr lang="en-US" sz="1200" dirty="0"/>
              <a:t>Experiments</a:t>
            </a:r>
          </a:p>
        </p:txBody>
      </p:sp>
      <p:sp>
        <p:nvSpPr>
          <p:cNvPr id="155" name="TextBox 154">
            <a:extLst>
              <a:ext uri="{FF2B5EF4-FFF2-40B4-BE49-F238E27FC236}">
                <a16:creationId xmlns:a16="http://schemas.microsoft.com/office/drawing/2014/main" id="{69859498-5C96-FD47-B526-BC676F78D843}"/>
              </a:ext>
            </a:extLst>
          </p:cNvPr>
          <p:cNvSpPr txBox="1"/>
          <p:nvPr/>
        </p:nvSpPr>
        <p:spPr>
          <a:xfrm>
            <a:off x="1658088" y="6635913"/>
            <a:ext cx="1365887" cy="461665"/>
          </a:xfrm>
          <a:prstGeom prst="rect">
            <a:avLst/>
          </a:prstGeom>
          <a:noFill/>
        </p:spPr>
        <p:txBody>
          <a:bodyPr wrap="none" rtlCol="0">
            <a:spAutoFit/>
          </a:bodyPr>
          <a:lstStyle/>
          <a:p>
            <a:r>
              <a:rPr lang="en-US" sz="1200" dirty="0"/>
              <a:t>Clarity around </a:t>
            </a:r>
          </a:p>
          <a:p>
            <a:r>
              <a:rPr lang="en-US" sz="1200" dirty="0"/>
              <a:t>Client/DXC Value</a:t>
            </a:r>
          </a:p>
        </p:txBody>
      </p:sp>
    </p:spTree>
    <p:extLst>
      <p:ext uri="{BB962C8B-B14F-4D97-AF65-F5344CB8AC3E}">
        <p14:creationId xmlns:p14="http://schemas.microsoft.com/office/powerpoint/2010/main" val="613474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EADE141-45C8-164A-936F-97FA3757DBBB}"/>
              </a:ext>
            </a:extLst>
          </p:cNvPr>
          <p:cNvSpPr>
            <a:spLocks noGrp="1"/>
          </p:cNvSpPr>
          <p:nvPr>
            <p:ph idx="1"/>
          </p:nvPr>
        </p:nvSpPr>
        <p:spPr>
          <a:xfrm>
            <a:off x="685800" y="1954560"/>
            <a:ext cx="11597952" cy="4176464"/>
          </a:xfrm>
        </p:spPr>
        <p:txBody>
          <a:bodyPr>
            <a:normAutofit/>
          </a:bodyPr>
          <a:lstStyle/>
          <a:p>
            <a:r>
              <a:rPr lang="en-US" b="0" dirty="0" err="1"/>
              <a:t>Formalise</a:t>
            </a:r>
            <a:r>
              <a:rPr lang="en-US" b="0" dirty="0"/>
              <a:t> the Propel Council (Light </a:t>
            </a:r>
            <a:r>
              <a:rPr lang="en-US" b="0" dirty="0" err="1"/>
              <a:t>ToR</a:t>
            </a:r>
            <a:r>
              <a:rPr lang="en-US" b="0" dirty="0"/>
              <a:t>, authority and accountability, attendees, schedule) ✅</a:t>
            </a:r>
          </a:p>
          <a:p>
            <a:r>
              <a:rPr lang="en-US" b="0" dirty="0"/>
              <a:t>Formal approval for Propel expenditure to be sought from Investment Board ✅</a:t>
            </a:r>
          </a:p>
          <a:p>
            <a:r>
              <a:rPr lang="en-US" b="0" dirty="0"/>
              <a:t>Improve the links into DXC Innovation ecosystem – needs to become frictionless and repeatable ⚠️</a:t>
            </a:r>
          </a:p>
          <a:p>
            <a:r>
              <a:rPr lang="en-US" b="0" dirty="0"/>
              <a:t>Build connections into the Client Innovation community / </a:t>
            </a:r>
            <a:r>
              <a:rPr lang="en-US" b="0" dirty="0" err="1"/>
              <a:t>DBLabs</a:t>
            </a:r>
            <a:r>
              <a:rPr lang="en-US" b="0" dirty="0"/>
              <a:t> ❌</a:t>
            </a:r>
          </a:p>
          <a:p>
            <a:r>
              <a:rPr lang="en-US" b="0" dirty="0"/>
              <a:t>Drive the existing Fintech/Startup engagement model into consumable tech/insight ⚠️</a:t>
            </a:r>
          </a:p>
          <a:p>
            <a:r>
              <a:rPr lang="en-US" b="0" dirty="0"/>
              <a:t>Raise the profile and increase visibility of the pipeline in DXC and within the client ✅</a:t>
            </a:r>
          </a:p>
          <a:p>
            <a:r>
              <a:rPr lang="en-US" b="0" dirty="0"/>
              <a:t>Leverage the ‘Spark Innovation’ platform within DXC for additional opportunity ❌</a:t>
            </a:r>
          </a:p>
          <a:p>
            <a:r>
              <a:rPr lang="en-US" b="0" dirty="0"/>
              <a:t>Regulator engagements? ✅</a:t>
            </a:r>
          </a:p>
        </p:txBody>
      </p:sp>
      <p:sp>
        <p:nvSpPr>
          <p:cNvPr id="4" name="Title 1">
            <a:extLst>
              <a:ext uri="{FF2B5EF4-FFF2-40B4-BE49-F238E27FC236}">
                <a16:creationId xmlns:a16="http://schemas.microsoft.com/office/drawing/2014/main" id="{378BEED5-1FF2-6E46-AACB-2DD4468308DD}"/>
              </a:ext>
            </a:extLst>
          </p:cNvPr>
          <p:cNvSpPr>
            <a:spLocks noGrp="1"/>
          </p:cNvSpPr>
          <p:nvPr>
            <p:ph type="title"/>
          </p:nvPr>
        </p:nvSpPr>
        <p:spPr>
          <a:xfrm>
            <a:off x="685800" y="639763"/>
            <a:ext cx="13258800" cy="572601"/>
          </a:xfrm>
        </p:spPr>
        <p:txBody>
          <a:bodyPr>
            <a:normAutofit/>
          </a:bodyPr>
          <a:lstStyle/>
          <a:p>
            <a:r>
              <a:rPr lang="en-US" sz="3600" dirty="0"/>
              <a:t>Propel – next steps</a:t>
            </a:r>
          </a:p>
        </p:txBody>
      </p:sp>
      <p:sp>
        <p:nvSpPr>
          <p:cNvPr id="5" name="TextBox 4">
            <a:extLst>
              <a:ext uri="{FF2B5EF4-FFF2-40B4-BE49-F238E27FC236}">
                <a16:creationId xmlns:a16="http://schemas.microsoft.com/office/drawing/2014/main" id="{5E5AB584-0725-6F4A-A5BE-429694AC12C2}"/>
              </a:ext>
            </a:extLst>
          </p:cNvPr>
          <p:cNvSpPr txBox="1"/>
          <p:nvPr/>
        </p:nvSpPr>
        <p:spPr>
          <a:xfrm>
            <a:off x="587532" y="1108665"/>
            <a:ext cx="2266198" cy="461665"/>
          </a:xfrm>
          <a:prstGeom prst="rect">
            <a:avLst/>
          </a:prstGeom>
          <a:noFill/>
        </p:spPr>
        <p:txBody>
          <a:bodyPr wrap="none" rtlCol="0">
            <a:spAutoFit/>
          </a:bodyPr>
          <a:lstStyle/>
          <a:p>
            <a:r>
              <a:rPr lang="en-US" sz="2400" dirty="0"/>
              <a:t>What’s next…?</a:t>
            </a:r>
          </a:p>
        </p:txBody>
      </p:sp>
      <p:graphicFrame>
        <p:nvGraphicFramePr>
          <p:cNvPr id="2" name="Table 1">
            <a:extLst>
              <a:ext uri="{FF2B5EF4-FFF2-40B4-BE49-F238E27FC236}">
                <a16:creationId xmlns:a16="http://schemas.microsoft.com/office/drawing/2014/main" id="{C481CA38-F133-B243-B1C9-DA94040DC280}"/>
              </a:ext>
            </a:extLst>
          </p:cNvPr>
          <p:cNvGraphicFramePr>
            <a:graphicFrameLocks noGrp="1"/>
          </p:cNvGraphicFramePr>
          <p:nvPr/>
        </p:nvGraphicFramePr>
        <p:xfrm>
          <a:off x="0" y="0"/>
          <a:ext cx="762000" cy="254000"/>
        </p:xfrm>
        <a:graphic>
          <a:graphicData uri="http://schemas.openxmlformats.org/drawingml/2006/table">
            <a:tbl>
              <a:tblPr>
                <a:tableStyleId>{45BD5076-5073-49C7-9E08-65982F3C9860}</a:tableStyleId>
              </a:tblPr>
              <a:tblGrid>
                <a:gridCol w="762000">
                  <a:extLst>
                    <a:ext uri="{9D8B030D-6E8A-4147-A177-3AD203B41FA5}">
                      <a16:colId xmlns:a16="http://schemas.microsoft.com/office/drawing/2014/main" val="467429281"/>
                    </a:ext>
                  </a:extLst>
                </a:gridCol>
              </a:tblGrid>
              <a:tr h="254000">
                <a:tc>
                  <a:txBody>
                    <a:bodyPr/>
                    <a:lstStyle/>
                    <a:p>
                      <a:pPr algn="ctr" fontAlgn="b"/>
                      <a:r>
                        <a:rPr lang="en-GB" sz="1400" u="none" strike="noStrike" dirty="0">
                          <a:effectLst/>
                        </a:rPr>
                        <a:t>Jun</a:t>
                      </a:r>
                      <a:endParaRPr lang="en-GB" sz="1400" b="0" i="0" u="none" strike="noStrike" dirty="0">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3904338143"/>
                  </a:ext>
                </a:extLst>
              </a:tr>
            </a:tbl>
          </a:graphicData>
        </a:graphic>
      </p:graphicFrame>
    </p:spTree>
    <p:extLst>
      <p:ext uri="{BB962C8B-B14F-4D97-AF65-F5344CB8AC3E}">
        <p14:creationId xmlns:p14="http://schemas.microsoft.com/office/powerpoint/2010/main" val="1124861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14B4115-1339-3C41-A744-B05692383EA2}"/>
              </a:ext>
            </a:extLst>
          </p:cNvPr>
          <p:cNvSpPr txBox="1"/>
          <p:nvPr/>
        </p:nvSpPr>
        <p:spPr>
          <a:xfrm>
            <a:off x="515491" y="1809304"/>
            <a:ext cx="13496453" cy="5473848"/>
          </a:xfrm>
          <a:prstGeom prst="rect">
            <a:avLst/>
          </a:prstGeom>
          <a:solidFill>
            <a:schemeClr val="bg1"/>
          </a:solidFill>
          <a:ln>
            <a:solidFill>
              <a:schemeClr val="bg1">
                <a:lumMod val="85000"/>
              </a:schemeClr>
            </a:solidFill>
          </a:ln>
          <a:effectLst>
            <a:outerShdw blurRad="50800" dist="38100" dir="2700000" algn="tl" rotWithShape="0">
              <a:prstClr val="black">
                <a:alpha val="40000"/>
              </a:prstClr>
            </a:outerShdw>
          </a:effectLst>
        </p:spPr>
        <p:txBody>
          <a:bodyPr/>
          <a:lstStyle/>
          <a:p>
            <a:pPr>
              <a:defRPr/>
            </a:pPr>
            <a:endParaRPr lang="en-GB" sz="1200" dirty="0"/>
          </a:p>
        </p:txBody>
      </p:sp>
      <p:sp>
        <p:nvSpPr>
          <p:cNvPr id="10" name="Rectangle 9">
            <a:extLst>
              <a:ext uri="{FF2B5EF4-FFF2-40B4-BE49-F238E27FC236}">
                <a16:creationId xmlns:a16="http://schemas.microsoft.com/office/drawing/2014/main" id="{87B85B60-5DEF-C640-862F-C6E3CE9270FB}"/>
              </a:ext>
            </a:extLst>
          </p:cNvPr>
          <p:cNvSpPr/>
          <p:nvPr/>
        </p:nvSpPr>
        <p:spPr>
          <a:xfrm>
            <a:off x="1420142" y="2355436"/>
            <a:ext cx="5490921" cy="979755"/>
          </a:xfrm>
          <a:prstGeom prst="rect">
            <a:avLst/>
          </a:prstGeom>
        </p:spPr>
        <p:txBody>
          <a:bodyPr wrap="square">
            <a:spAutoFit/>
          </a:bodyPr>
          <a:lstStyle/>
          <a:p>
            <a:pPr defTabSz="554466" eaLnBrk="1" fontAlgn="auto" hangingPunct="1">
              <a:spcBef>
                <a:spcPts val="0"/>
              </a:spcBef>
              <a:spcAft>
                <a:spcPts val="200"/>
              </a:spcAft>
              <a:defRPr/>
            </a:pPr>
            <a:r>
              <a:rPr lang="en-IE" sz="2000" b="1" kern="0" spc="-3" dirty="0">
                <a:solidFill>
                  <a:sysClr val="windowText" lastClr="000000"/>
                </a:solidFill>
                <a:latin typeface="+mj-lt"/>
              </a:rPr>
              <a:t>Focused pipeline management</a:t>
            </a:r>
          </a:p>
          <a:p>
            <a:pPr defTabSz="554466" eaLnBrk="1" fontAlgn="auto" hangingPunct="1">
              <a:spcBef>
                <a:spcPts val="0"/>
              </a:spcBef>
              <a:spcAft>
                <a:spcPts val="200"/>
              </a:spcAft>
              <a:defRPr/>
            </a:pPr>
            <a:r>
              <a:rPr lang="en-IE" sz="1200" kern="0" spc="-3" dirty="0">
                <a:solidFill>
                  <a:sysClr val="windowText" lastClr="000000"/>
                </a:solidFill>
                <a:latin typeface="+mj-lt"/>
                <a:cs typeface="Arial" panose="020B0604020202020204" pitchFamily="34" charset="0"/>
              </a:rPr>
              <a:t>Experiments transparently managed (platform tbc) and regularly reviewed by the Propel Council ensuring they align with strategic business objectives outlined in the Client Business Value Framework</a:t>
            </a:r>
          </a:p>
        </p:txBody>
      </p:sp>
      <p:sp>
        <p:nvSpPr>
          <p:cNvPr id="11" name="Rectangle 10">
            <a:extLst>
              <a:ext uri="{FF2B5EF4-FFF2-40B4-BE49-F238E27FC236}">
                <a16:creationId xmlns:a16="http://schemas.microsoft.com/office/drawing/2014/main" id="{5B06B7FD-BA12-1F4A-AC95-881A739FC470}"/>
              </a:ext>
            </a:extLst>
          </p:cNvPr>
          <p:cNvSpPr/>
          <p:nvPr/>
        </p:nvSpPr>
        <p:spPr>
          <a:xfrm>
            <a:off x="769267" y="2443713"/>
            <a:ext cx="636588" cy="63658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1</a:t>
            </a:r>
          </a:p>
        </p:txBody>
      </p:sp>
      <p:sp>
        <p:nvSpPr>
          <p:cNvPr id="12" name="Rectangle 11">
            <a:extLst>
              <a:ext uri="{FF2B5EF4-FFF2-40B4-BE49-F238E27FC236}">
                <a16:creationId xmlns:a16="http://schemas.microsoft.com/office/drawing/2014/main" id="{B3370220-74B1-8943-934E-BCBAD2427EF2}"/>
              </a:ext>
            </a:extLst>
          </p:cNvPr>
          <p:cNvSpPr/>
          <p:nvPr/>
        </p:nvSpPr>
        <p:spPr>
          <a:xfrm>
            <a:off x="769267" y="3591476"/>
            <a:ext cx="636588" cy="636587"/>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2</a:t>
            </a:r>
          </a:p>
        </p:txBody>
      </p:sp>
      <p:sp>
        <p:nvSpPr>
          <p:cNvPr id="13" name="Rectangle 12">
            <a:extLst>
              <a:ext uri="{FF2B5EF4-FFF2-40B4-BE49-F238E27FC236}">
                <a16:creationId xmlns:a16="http://schemas.microsoft.com/office/drawing/2014/main" id="{893DB5ED-8E3A-8348-B050-22224D3C60AF}"/>
              </a:ext>
            </a:extLst>
          </p:cNvPr>
          <p:cNvSpPr/>
          <p:nvPr/>
        </p:nvSpPr>
        <p:spPr>
          <a:xfrm>
            <a:off x="769267" y="4739238"/>
            <a:ext cx="636588" cy="63658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3</a:t>
            </a:r>
          </a:p>
        </p:txBody>
      </p:sp>
      <p:sp>
        <p:nvSpPr>
          <p:cNvPr id="14" name="Rectangle 13">
            <a:extLst>
              <a:ext uri="{FF2B5EF4-FFF2-40B4-BE49-F238E27FC236}">
                <a16:creationId xmlns:a16="http://schemas.microsoft.com/office/drawing/2014/main" id="{EA3F1DEF-1D8C-1241-87EA-A8C26AC4AF98}"/>
              </a:ext>
            </a:extLst>
          </p:cNvPr>
          <p:cNvSpPr/>
          <p:nvPr/>
        </p:nvSpPr>
        <p:spPr>
          <a:xfrm>
            <a:off x="769267" y="5885413"/>
            <a:ext cx="636588" cy="63817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4</a:t>
            </a:r>
          </a:p>
        </p:txBody>
      </p:sp>
      <p:sp>
        <p:nvSpPr>
          <p:cNvPr id="15" name="Rectangle 14">
            <a:extLst>
              <a:ext uri="{FF2B5EF4-FFF2-40B4-BE49-F238E27FC236}">
                <a16:creationId xmlns:a16="http://schemas.microsoft.com/office/drawing/2014/main" id="{C53D15CE-AA77-DC4E-980B-B45D46FAACDE}"/>
              </a:ext>
            </a:extLst>
          </p:cNvPr>
          <p:cNvSpPr/>
          <p:nvPr/>
        </p:nvSpPr>
        <p:spPr>
          <a:xfrm>
            <a:off x="6911063" y="2443713"/>
            <a:ext cx="636588" cy="63658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5</a:t>
            </a:r>
          </a:p>
        </p:txBody>
      </p:sp>
      <p:sp>
        <p:nvSpPr>
          <p:cNvPr id="16" name="Rectangle 15">
            <a:extLst>
              <a:ext uri="{FF2B5EF4-FFF2-40B4-BE49-F238E27FC236}">
                <a16:creationId xmlns:a16="http://schemas.microsoft.com/office/drawing/2014/main" id="{C4BB335E-9A69-D540-9C66-62E12B6954CA}"/>
              </a:ext>
            </a:extLst>
          </p:cNvPr>
          <p:cNvSpPr/>
          <p:nvPr/>
        </p:nvSpPr>
        <p:spPr>
          <a:xfrm>
            <a:off x="6911063" y="3591476"/>
            <a:ext cx="636588" cy="636587"/>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6</a:t>
            </a:r>
          </a:p>
        </p:txBody>
      </p:sp>
      <p:sp>
        <p:nvSpPr>
          <p:cNvPr id="17" name="Rectangle 16">
            <a:extLst>
              <a:ext uri="{FF2B5EF4-FFF2-40B4-BE49-F238E27FC236}">
                <a16:creationId xmlns:a16="http://schemas.microsoft.com/office/drawing/2014/main" id="{B2B71B12-6F23-2E45-9625-E631923A0F3D}"/>
              </a:ext>
            </a:extLst>
          </p:cNvPr>
          <p:cNvSpPr/>
          <p:nvPr/>
        </p:nvSpPr>
        <p:spPr>
          <a:xfrm>
            <a:off x="6911063" y="4739238"/>
            <a:ext cx="636588" cy="63658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7</a:t>
            </a:r>
          </a:p>
        </p:txBody>
      </p:sp>
      <p:sp>
        <p:nvSpPr>
          <p:cNvPr id="18" name="Rectangle 17">
            <a:extLst>
              <a:ext uri="{FF2B5EF4-FFF2-40B4-BE49-F238E27FC236}">
                <a16:creationId xmlns:a16="http://schemas.microsoft.com/office/drawing/2014/main" id="{69024867-2403-ED43-9980-B59C10B6B3C6}"/>
              </a:ext>
            </a:extLst>
          </p:cNvPr>
          <p:cNvSpPr/>
          <p:nvPr/>
        </p:nvSpPr>
        <p:spPr>
          <a:xfrm>
            <a:off x="6911063" y="5885413"/>
            <a:ext cx="636588" cy="63817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8</a:t>
            </a:r>
          </a:p>
        </p:txBody>
      </p:sp>
      <p:sp>
        <p:nvSpPr>
          <p:cNvPr id="19" name="Rectangle 18">
            <a:extLst>
              <a:ext uri="{FF2B5EF4-FFF2-40B4-BE49-F238E27FC236}">
                <a16:creationId xmlns:a16="http://schemas.microsoft.com/office/drawing/2014/main" id="{F59A113E-4B47-F247-A662-EAE45EAF8ADF}"/>
              </a:ext>
            </a:extLst>
          </p:cNvPr>
          <p:cNvSpPr/>
          <p:nvPr/>
        </p:nvSpPr>
        <p:spPr>
          <a:xfrm>
            <a:off x="1420142" y="3472413"/>
            <a:ext cx="5490921" cy="1287532"/>
          </a:xfrm>
          <a:prstGeom prst="rect">
            <a:avLst/>
          </a:prstGeom>
        </p:spPr>
        <p:txBody>
          <a:bodyPr wrap="square">
            <a:spAutoFit/>
          </a:bodyPr>
          <a:lstStyle/>
          <a:p>
            <a:pPr defTabSz="554466" eaLnBrk="1" fontAlgn="auto" hangingPunct="1">
              <a:spcBef>
                <a:spcPts val="0"/>
              </a:spcBef>
              <a:spcAft>
                <a:spcPts val="200"/>
              </a:spcAft>
              <a:defRPr/>
            </a:pPr>
            <a:r>
              <a:rPr lang="en-IE" sz="2000" b="1" kern="0" spc="-3" dirty="0">
                <a:solidFill>
                  <a:sysClr val="windowText" lastClr="000000"/>
                </a:solidFill>
                <a:latin typeface="+mj-lt"/>
              </a:rPr>
              <a:t>Work must be problem-specific and user focused</a:t>
            </a:r>
          </a:p>
          <a:p>
            <a:pPr defTabSz="554466" eaLnBrk="1" fontAlgn="auto" hangingPunct="1">
              <a:spcBef>
                <a:spcPts val="0"/>
              </a:spcBef>
              <a:spcAft>
                <a:spcPts val="200"/>
              </a:spcAft>
              <a:defRPr/>
            </a:pPr>
            <a:r>
              <a:rPr lang="en-IE" sz="1200" kern="0" spc="-3" dirty="0">
                <a:solidFill>
                  <a:sysClr val="windowText" lastClr="000000"/>
                </a:solidFill>
                <a:latin typeface="+mj-lt"/>
                <a:cs typeface="Arial" panose="020B0604020202020204" pitchFamily="34" charset="0"/>
              </a:rPr>
              <a:t>We will put the Client at the centre of every initiative that is put forward and we must be able to stipulate ‘</a:t>
            </a:r>
            <a:r>
              <a:rPr lang="en-GB" sz="1200" kern="0" spc="-3" dirty="0">
                <a:solidFill>
                  <a:sysClr val="windowText" lastClr="000000"/>
                </a:solidFill>
                <a:latin typeface="+mj-lt"/>
                <a:cs typeface="Arial" panose="020B0604020202020204" pitchFamily="34" charset="0"/>
              </a:rPr>
              <a:t>What specifically is the problem we are trying to solve?” </a:t>
            </a:r>
            <a:endParaRPr lang="en-IE" sz="1200" kern="0" spc="-3" dirty="0">
              <a:solidFill>
                <a:sysClr val="windowText" lastClr="000000"/>
              </a:solidFill>
              <a:latin typeface="+mj-lt"/>
              <a:cs typeface="Arial" panose="020B0604020202020204" pitchFamily="34" charset="0"/>
            </a:endParaRPr>
          </a:p>
        </p:txBody>
      </p:sp>
      <p:sp>
        <p:nvSpPr>
          <p:cNvPr id="20" name="Rectangle 19">
            <a:extLst>
              <a:ext uri="{FF2B5EF4-FFF2-40B4-BE49-F238E27FC236}">
                <a16:creationId xmlns:a16="http://schemas.microsoft.com/office/drawing/2014/main" id="{8C16DC8A-AD98-5B4A-8BCB-2F78875934AF}"/>
              </a:ext>
            </a:extLst>
          </p:cNvPr>
          <p:cNvSpPr/>
          <p:nvPr/>
        </p:nvSpPr>
        <p:spPr>
          <a:xfrm>
            <a:off x="1420142" y="4650338"/>
            <a:ext cx="5490921" cy="979755"/>
          </a:xfrm>
          <a:prstGeom prst="rect">
            <a:avLst/>
          </a:prstGeom>
        </p:spPr>
        <p:txBody>
          <a:bodyPr wrap="square">
            <a:spAutoFit/>
          </a:bodyPr>
          <a:lstStyle/>
          <a:p>
            <a:pPr eaLnBrk="1" fontAlgn="auto" hangingPunct="1">
              <a:spcBef>
                <a:spcPts val="0"/>
              </a:spcBef>
              <a:spcAft>
                <a:spcPts val="200"/>
              </a:spcAft>
              <a:defRPr/>
            </a:pPr>
            <a:r>
              <a:rPr lang="en-IE" sz="2000" b="1" kern="0" spc="-3" dirty="0">
                <a:solidFill>
                  <a:sysClr val="windowText" lastClr="000000"/>
                </a:solidFill>
                <a:latin typeface="+mj-lt"/>
              </a:rPr>
              <a:t>Emphasis on validated learnings</a:t>
            </a:r>
          </a:p>
          <a:p>
            <a:pPr eaLnBrk="1" fontAlgn="auto" hangingPunct="1">
              <a:spcBef>
                <a:spcPts val="0"/>
              </a:spcBef>
              <a:spcAft>
                <a:spcPts val="200"/>
              </a:spcAft>
              <a:defRPr/>
            </a:pPr>
            <a:r>
              <a:rPr lang="en-IE" sz="1200" kern="0" spc="-3" dirty="0">
                <a:solidFill>
                  <a:sysClr val="windowText" lastClr="000000"/>
                </a:solidFill>
                <a:latin typeface="+mj-lt"/>
                <a:cs typeface="Arial" panose="020B0604020202020204" pitchFamily="34" charset="0"/>
              </a:rPr>
              <a:t>Diligence in the early phase of an experiment pays off – the Propel Council will assess every proposal with 3 lenses – client desirability, business applicability and technology feasibility (subject to ratification by Council)</a:t>
            </a:r>
          </a:p>
        </p:txBody>
      </p:sp>
      <p:sp>
        <p:nvSpPr>
          <p:cNvPr id="21" name="Rectangle 20">
            <a:extLst>
              <a:ext uri="{FF2B5EF4-FFF2-40B4-BE49-F238E27FC236}">
                <a16:creationId xmlns:a16="http://schemas.microsoft.com/office/drawing/2014/main" id="{A183B235-D211-864A-BB62-E4842C79A8FF}"/>
              </a:ext>
            </a:extLst>
          </p:cNvPr>
          <p:cNvSpPr/>
          <p:nvPr/>
        </p:nvSpPr>
        <p:spPr>
          <a:xfrm>
            <a:off x="1420142" y="5798101"/>
            <a:ext cx="5490921" cy="979755"/>
          </a:xfrm>
          <a:prstGeom prst="rect">
            <a:avLst/>
          </a:prstGeom>
        </p:spPr>
        <p:txBody>
          <a:bodyPr wrap="square">
            <a:spAutoFit/>
          </a:bodyPr>
          <a:lstStyle/>
          <a:p>
            <a:pPr eaLnBrk="1" fontAlgn="auto" hangingPunct="1">
              <a:spcBef>
                <a:spcPts val="0"/>
              </a:spcBef>
              <a:spcAft>
                <a:spcPts val="200"/>
              </a:spcAft>
              <a:defRPr/>
            </a:pPr>
            <a:r>
              <a:rPr lang="en-IE" sz="2000" b="1" kern="0" spc="-3" dirty="0">
                <a:solidFill>
                  <a:sysClr val="windowText" lastClr="000000"/>
                </a:solidFill>
                <a:latin typeface="+mj-lt"/>
              </a:rPr>
              <a:t>Fail well</a:t>
            </a:r>
          </a:p>
          <a:p>
            <a:pPr eaLnBrk="1" fontAlgn="auto" hangingPunct="1">
              <a:spcBef>
                <a:spcPts val="0"/>
              </a:spcBef>
              <a:spcAft>
                <a:spcPts val="200"/>
              </a:spcAft>
              <a:defRPr/>
            </a:pPr>
            <a:r>
              <a:rPr lang="en-GB" sz="1200" kern="0" spc="-3" dirty="0">
                <a:solidFill>
                  <a:sysClr val="windowText" lastClr="000000"/>
                </a:solidFill>
                <a:latin typeface="+mj-lt"/>
                <a:cs typeface="Arial" panose="020B0604020202020204" pitchFamily="34" charset="0"/>
              </a:rPr>
              <a:t>Not all experiments succeed and some won’t proceed. We have stage gates that are placed at the most strategic points of the process to validate investments and support fact and outcome-based decision making</a:t>
            </a:r>
            <a:endParaRPr lang="en-GB" sz="1200" kern="0" dirty="0">
              <a:solidFill>
                <a:sysClr val="windowText" lastClr="000000"/>
              </a:solidFill>
              <a:latin typeface="+mj-lt"/>
              <a:cs typeface="Arial" panose="020B0604020202020204" pitchFamily="34" charset="0"/>
            </a:endParaRPr>
          </a:p>
        </p:txBody>
      </p:sp>
      <p:sp>
        <p:nvSpPr>
          <p:cNvPr id="22" name="Rectangle 21">
            <a:extLst>
              <a:ext uri="{FF2B5EF4-FFF2-40B4-BE49-F238E27FC236}">
                <a16:creationId xmlns:a16="http://schemas.microsoft.com/office/drawing/2014/main" id="{F0C99BBE-B09B-464C-B61A-203E8604D99D}"/>
              </a:ext>
            </a:extLst>
          </p:cNvPr>
          <p:cNvSpPr/>
          <p:nvPr/>
        </p:nvSpPr>
        <p:spPr>
          <a:xfrm>
            <a:off x="7547651" y="2351296"/>
            <a:ext cx="6220068" cy="795089"/>
          </a:xfrm>
          <a:prstGeom prst="rect">
            <a:avLst/>
          </a:prstGeom>
        </p:spPr>
        <p:txBody>
          <a:bodyPr wrap="square">
            <a:spAutoFit/>
          </a:bodyPr>
          <a:lstStyle/>
          <a:p>
            <a:pPr eaLnBrk="1" fontAlgn="auto" hangingPunct="1">
              <a:spcBef>
                <a:spcPts val="0"/>
              </a:spcBef>
              <a:spcAft>
                <a:spcPts val="200"/>
              </a:spcAft>
              <a:defRPr/>
            </a:pPr>
            <a:r>
              <a:rPr lang="en-IE" sz="2000" b="1" kern="0" spc="-3" dirty="0">
                <a:solidFill>
                  <a:sysClr val="windowText" lastClr="000000"/>
                </a:solidFill>
                <a:latin typeface="+mj-lt"/>
              </a:rPr>
              <a:t>Outcome obsessed</a:t>
            </a:r>
          </a:p>
          <a:p>
            <a:pPr eaLnBrk="1" fontAlgn="auto" hangingPunct="1">
              <a:spcBef>
                <a:spcPts val="0"/>
              </a:spcBef>
              <a:spcAft>
                <a:spcPts val="200"/>
              </a:spcAft>
              <a:defRPr/>
            </a:pPr>
            <a:r>
              <a:rPr lang="en-GB" sz="1200" kern="0" spc="-3" dirty="0">
                <a:solidFill>
                  <a:sysClr val="windowText" lastClr="000000"/>
                </a:solidFill>
                <a:latin typeface="+mj-lt"/>
                <a:cs typeface="Arial" panose="020B0604020202020204" pitchFamily="34" charset="0"/>
              </a:rPr>
              <a:t>We are clear from the start what success will look like and will agree accountability to scale and realise benefits as part of the idea development process</a:t>
            </a:r>
            <a:endParaRPr lang="en-GB" sz="1200" kern="0" dirty="0">
              <a:solidFill>
                <a:sysClr val="windowText" lastClr="000000"/>
              </a:solidFill>
              <a:latin typeface="+mj-lt"/>
              <a:cs typeface="Arial" panose="020B0604020202020204" pitchFamily="34" charset="0"/>
            </a:endParaRPr>
          </a:p>
        </p:txBody>
      </p:sp>
      <p:sp>
        <p:nvSpPr>
          <p:cNvPr id="23" name="Rectangle 22">
            <a:extLst>
              <a:ext uri="{FF2B5EF4-FFF2-40B4-BE49-F238E27FC236}">
                <a16:creationId xmlns:a16="http://schemas.microsoft.com/office/drawing/2014/main" id="{A1356FD5-C75F-E547-BFB9-BF2293B9A60B}"/>
              </a:ext>
            </a:extLst>
          </p:cNvPr>
          <p:cNvSpPr/>
          <p:nvPr/>
        </p:nvSpPr>
        <p:spPr>
          <a:xfrm>
            <a:off x="7556405" y="3501702"/>
            <a:ext cx="6165913" cy="795089"/>
          </a:xfrm>
          <a:prstGeom prst="rect">
            <a:avLst/>
          </a:prstGeom>
        </p:spPr>
        <p:txBody>
          <a:bodyPr wrap="square">
            <a:spAutoFit/>
          </a:bodyPr>
          <a:lstStyle/>
          <a:p>
            <a:pPr eaLnBrk="1" fontAlgn="auto" hangingPunct="1">
              <a:spcBef>
                <a:spcPts val="0"/>
              </a:spcBef>
              <a:spcAft>
                <a:spcPts val="200"/>
              </a:spcAft>
              <a:defRPr/>
            </a:pPr>
            <a:r>
              <a:rPr lang="en-IE" sz="2000" b="1" kern="0" spc="-3" dirty="0">
                <a:solidFill>
                  <a:sysClr val="windowText" lastClr="000000"/>
                </a:solidFill>
                <a:latin typeface="+mj-lt"/>
              </a:rPr>
              <a:t>An iterative, flexible process</a:t>
            </a:r>
          </a:p>
          <a:p>
            <a:pPr eaLnBrk="1" fontAlgn="auto" hangingPunct="1">
              <a:spcBef>
                <a:spcPts val="0"/>
              </a:spcBef>
              <a:spcAft>
                <a:spcPts val="200"/>
              </a:spcAft>
              <a:defRPr/>
            </a:pPr>
            <a:r>
              <a:rPr lang="en-GB" sz="1200" kern="0" spc="-3" dirty="0">
                <a:solidFill>
                  <a:sysClr val="windowText" lastClr="000000"/>
                </a:solidFill>
                <a:latin typeface="+mj-lt"/>
                <a:cs typeface="Arial" panose="020B0604020202020204" pitchFamily="34" charset="0"/>
              </a:rPr>
              <a:t>Things change. We will remove unnecessary work and quickly move to finalized propositions by using repeatable steps in a simple to follow plan</a:t>
            </a:r>
            <a:endParaRPr lang="en-GB" sz="1200" kern="0" dirty="0">
              <a:solidFill>
                <a:sysClr val="windowText" lastClr="000000"/>
              </a:solidFill>
              <a:latin typeface="+mj-lt"/>
              <a:cs typeface="Arial" panose="020B0604020202020204" pitchFamily="34" charset="0"/>
            </a:endParaRPr>
          </a:p>
        </p:txBody>
      </p:sp>
      <p:sp>
        <p:nvSpPr>
          <p:cNvPr id="24" name="Rectangle 23">
            <a:extLst>
              <a:ext uri="{FF2B5EF4-FFF2-40B4-BE49-F238E27FC236}">
                <a16:creationId xmlns:a16="http://schemas.microsoft.com/office/drawing/2014/main" id="{CEE4A447-9548-9149-86C0-9D7FB3EC7654}"/>
              </a:ext>
            </a:extLst>
          </p:cNvPr>
          <p:cNvSpPr/>
          <p:nvPr/>
        </p:nvSpPr>
        <p:spPr>
          <a:xfrm>
            <a:off x="7601806" y="4635942"/>
            <a:ext cx="6165913" cy="979755"/>
          </a:xfrm>
          <a:prstGeom prst="rect">
            <a:avLst/>
          </a:prstGeom>
        </p:spPr>
        <p:txBody>
          <a:bodyPr wrap="square">
            <a:spAutoFit/>
          </a:bodyPr>
          <a:lstStyle/>
          <a:p>
            <a:pPr defTabSz="554466" eaLnBrk="1" fontAlgn="auto" hangingPunct="1">
              <a:spcBef>
                <a:spcPts val="0"/>
              </a:spcBef>
              <a:spcAft>
                <a:spcPts val="200"/>
              </a:spcAft>
              <a:defRPr/>
            </a:pPr>
            <a:r>
              <a:rPr lang="en-IE" sz="2000" b="1" kern="0" spc="-3" dirty="0">
                <a:solidFill>
                  <a:sysClr val="windowText" lastClr="000000"/>
                </a:solidFill>
                <a:latin typeface="+mj-lt"/>
              </a:rPr>
              <a:t>Effective multi-disciplinary teams</a:t>
            </a:r>
          </a:p>
          <a:p>
            <a:pPr defTabSz="554466" eaLnBrk="1" fontAlgn="auto" hangingPunct="1">
              <a:spcBef>
                <a:spcPts val="0"/>
              </a:spcBef>
              <a:spcAft>
                <a:spcPts val="200"/>
              </a:spcAft>
              <a:defRPr/>
            </a:pPr>
            <a:r>
              <a:rPr lang="en-IE" sz="1200" kern="0" spc="-3" dirty="0">
                <a:solidFill>
                  <a:sysClr val="windowText" lastClr="000000"/>
                </a:solidFill>
                <a:latin typeface="+mj-lt"/>
                <a:cs typeface="Arial" panose="020B0604020202020204" pitchFamily="34" charset="0"/>
              </a:rPr>
              <a:t>A joint sales, technology and innovation team with multidisciplinary skills</a:t>
            </a:r>
            <a:r>
              <a:rPr lang="en-GB" sz="1200" kern="0" spc="-3" dirty="0">
                <a:solidFill>
                  <a:sysClr val="windowText" lastClr="000000"/>
                </a:solidFill>
                <a:latin typeface="+mj-lt"/>
                <a:cs typeface="Arial" panose="020B0604020202020204" pitchFamily="34" charset="0"/>
              </a:rPr>
              <a:t>, each with a stake in the outcome of the experiment, will remain involved from start to finish, not just for one phase of the project. </a:t>
            </a:r>
          </a:p>
        </p:txBody>
      </p:sp>
      <p:sp>
        <p:nvSpPr>
          <p:cNvPr id="25" name="Rectangle 24">
            <a:extLst>
              <a:ext uri="{FF2B5EF4-FFF2-40B4-BE49-F238E27FC236}">
                <a16:creationId xmlns:a16="http://schemas.microsoft.com/office/drawing/2014/main" id="{3F61D495-2716-A24B-A625-339AE404525A}"/>
              </a:ext>
            </a:extLst>
          </p:cNvPr>
          <p:cNvSpPr/>
          <p:nvPr/>
        </p:nvSpPr>
        <p:spPr>
          <a:xfrm>
            <a:off x="7576443" y="5783813"/>
            <a:ext cx="6191276" cy="979755"/>
          </a:xfrm>
          <a:prstGeom prst="rect">
            <a:avLst/>
          </a:prstGeom>
        </p:spPr>
        <p:txBody>
          <a:bodyPr wrap="square">
            <a:spAutoFit/>
          </a:bodyPr>
          <a:lstStyle/>
          <a:p>
            <a:pPr defTabSz="554466" eaLnBrk="1" fontAlgn="auto" hangingPunct="1">
              <a:spcBef>
                <a:spcPts val="0"/>
              </a:spcBef>
              <a:spcAft>
                <a:spcPts val="200"/>
              </a:spcAft>
              <a:defRPr/>
            </a:pPr>
            <a:r>
              <a:rPr lang="en-IE" sz="2000" b="1" kern="0" spc="-3" dirty="0">
                <a:solidFill>
                  <a:sysClr val="windowText" lastClr="000000"/>
                </a:solidFill>
                <a:latin typeface="+mj-lt"/>
              </a:rPr>
              <a:t>A methodology that will continue to evolve</a:t>
            </a:r>
          </a:p>
          <a:p>
            <a:pPr defTabSz="554466" eaLnBrk="1" fontAlgn="auto" hangingPunct="1">
              <a:spcBef>
                <a:spcPts val="0"/>
              </a:spcBef>
              <a:spcAft>
                <a:spcPts val="200"/>
              </a:spcAft>
              <a:defRPr/>
            </a:pPr>
            <a:r>
              <a:rPr lang="en-GB" sz="1200" kern="0" spc="-3" dirty="0">
                <a:solidFill>
                  <a:sysClr val="windowText" lastClr="000000"/>
                </a:solidFill>
                <a:latin typeface="+mj-lt"/>
                <a:cs typeface="Arial" panose="020B0604020202020204" pitchFamily="34" charset="0"/>
              </a:rPr>
              <a:t>Every project is executed better than the one before. Continuous learning and improvement is a key facet of our approach, with post-mortems, reviews, and feedback built into the process.</a:t>
            </a:r>
            <a:endParaRPr lang="en-IE" sz="1200" kern="0" spc="-3" dirty="0">
              <a:solidFill>
                <a:sysClr val="windowText" lastClr="000000"/>
              </a:solidFill>
              <a:latin typeface="+mj-lt"/>
              <a:cs typeface="Arial" panose="020B0604020202020204" pitchFamily="34" charset="0"/>
            </a:endParaRPr>
          </a:p>
        </p:txBody>
      </p:sp>
      <p:sp>
        <p:nvSpPr>
          <p:cNvPr id="30" name="TextBox 29">
            <a:extLst>
              <a:ext uri="{FF2B5EF4-FFF2-40B4-BE49-F238E27FC236}">
                <a16:creationId xmlns:a16="http://schemas.microsoft.com/office/drawing/2014/main" id="{C165FFD8-B605-7F47-820F-C56C4E6690B6}"/>
              </a:ext>
            </a:extLst>
          </p:cNvPr>
          <p:cNvSpPr txBox="1"/>
          <p:nvPr/>
        </p:nvSpPr>
        <p:spPr>
          <a:xfrm>
            <a:off x="587532" y="1108665"/>
            <a:ext cx="10852651" cy="461665"/>
          </a:xfrm>
          <a:prstGeom prst="rect">
            <a:avLst/>
          </a:prstGeom>
          <a:noFill/>
        </p:spPr>
        <p:txBody>
          <a:bodyPr wrap="none" rtlCol="0">
            <a:spAutoFit/>
          </a:bodyPr>
          <a:lstStyle/>
          <a:p>
            <a:r>
              <a:rPr lang="en-US" sz="2400" dirty="0"/>
              <a:t>How we hold ourselves accountable for the outcomes of the innovation agenda</a:t>
            </a:r>
          </a:p>
        </p:txBody>
      </p:sp>
      <p:sp>
        <p:nvSpPr>
          <p:cNvPr id="26" name="Title 1">
            <a:extLst>
              <a:ext uri="{FF2B5EF4-FFF2-40B4-BE49-F238E27FC236}">
                <a16:creationId xmlns:a16="http://schemas.microsoft.com/office/drawing/2014/main" id="{072CEA8E-14BE-BB43-8134-EBEA466E6493}"/>
              </a:ext>
            </a:extLst>
          </p:cNvPr>
          <p:cNvSpPr>
            <a:spLocks noGrp="1"/>
          </p:cNvSpPr>
          <p:nvPr>
            <p:ph type="title"/>
          </p:nvPr>
        </p:nvSpPr>
        <p:spPr>
          <a:xfrm>
            <a:off x="685800" y="639763"/>
            <a:ext cx="13258800" cy="572601"/>
          </a:xfrm>
        </p:spPr>
        <p:txBody>
          <a:bodyPr>
            <a:normAutofit/>
          </a:bodyPr>
          <a:lstStyle/>
          <a:p>
            <a:r>
              <a:rPr lang="en-US" sz="3600" dirty="0"/>
              <a:t>Introducing Propel for Deutsche Bank</a:t>
            </a:r>
          </a:p>
        </p:txBody>
      </p:sp>
    </p:spTree>
    <p:extLst>
      <p:ext uri="{BB962C8B-B14F-4D97-AF65-F5344CB8AC3E}">
        <p14:creationId xmlns:p14="http://schemas.microsoft.com/office/powerpoint/2010/main" val="2814637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314600"/>
            <a:ext cx="10058400" cy="2926080"/>
          </a:xfrm>
        </p:spPr>
        <p:txBody>
          <a:bodyPr/>
          <a:lstStyle/>
          <a:p>
            <a:r>
              <a:rPr lang="en-US" dirty="0"/>
              <a:t>Supporting Information</a:t>
            </a:r>
            <a:br>
              <a:rPr lang="en-US" dirty="0"/>
            </a:br>
            <a:endParaRPr lang="en-US" sz="3600" dirty="0"/>
          </a:p>
        </p:txBody>
      </p:sp>
    </p:spTree>
    <p:extLst>
      <p:ext uri="{BB962C8B-B14F-4D97-AF65-F5344CB8AC3E}">
        <p14:creationId xmlns:p14="http://schemas.microsoft.com/office/powerpoint/2010/main" val="221935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XC">
  <a:themeElements>
    <a:clrScheme name="DXC">
      <a:dk1>
        <a:srgbClr val="000000"/>
      </a:dk1>
      <a:lt1>
        <a:srgbClr val="FFFFFF"/>
      </a:lt1>
      <a:dk2>
        <a:srgbClr val="000000"/>
      </a:dk2>
      <a:lt2>
        <a:srgbClr val="FFFFFF"/>
      </a:lt2>
      <a:accent1>
        <a:srgbClr val="000000"/>
      </a:accent1>
      <a:accent2>
        <a:srgbClr val="666666"/>
      </a:accent2>
      <a:accent3>
        <a:srgbClr val="FFED00"/>
      </a:accent3>
      <a:accent4>
        <a:srgbClr val="64FF00"/>
      </a:accent4>
      <a:accent5>
        <a:srgbClr val="00C9FF"/>
      </a:accent5>
      <a:accent6>
        <a:srgbClr val="D9D9D9"/>
      </a:accent6>
      <a:hlink>
        <a:srgbClr val="000000"/>
      </a:hlink>
      <a:folHlink>
        <a:srgbClr val="666666"/>
      </a:folHlink>
    </a:clrScheme>
    <a:fontScheme name="DXC">
      <a:majorFont>
        <a:latin typeface="Arial"/>
        <a:ea typeface=""/>
        <a:cs typeface=""/>
      </a:majorFont>
      <a:minorFont>
        <a:latin typeface="Arial"/>
        <a:ea typeface=""/>
        <a:cs typeface=""/>
      </a:minorFont>
    </a:fontScheme>
    <a:fmtScheme name="DXC">
      <a:fillStyleLst>
        <a:solidFill>
          <a:schemeClr val="phClr"/>
        </a:solidFill>
        <a:solidFill>
          <a:schemeClr val="phClr"/>
        </a:solidFill>
        <a:solidFill>
          <a:schemeClr val="phClr"/>
        </a:solidFill>
      </a:fillStyleLst>
      <a:lnStyleLst>
        <a:ln w="6350" cap="sq" cmpd="sng" algn="ctr">
          <a:solidFill>
            <a:schemeClr val="phClr"/>
          </a:solidFill>
          <a:prstDash val="solid"/>
        </a:ln>
        <a:ln w="6350" cap="sq" cmpd="sng" algn="ctr">
          <a:solidFill>
            <a:schemeClr val="phClr"/>
          </a:solidFill>
          <a:prstDash val="solid"/>
        </a:ln>
        <a:ln w="6350" cap="sq"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style>
        <a:lnRef idx="0">
          <a:schemeClr val="accent1"/>
        </a:lnRef>
        <a:fillRef idx="1">
          <a:schemeClr val="accent1"/>
        </a:fillRef>
        <a:effectRef idx="0">
          <a:schemeClr val="accent1"/>
        </a:effectRef>
        <a:fontRef idx="minor">
          <a:schemeClr val="lt1"/>
        </a:fontRef>
      </a:style>
    </a:spDef>
    <a:lnDef>
      <a:spPr>
        <a:ln w="6350" cap="sq"/>
      </a:spPr>
      <a:bodyPr/>
      <a:lstStyle/>
      <a:style>
        <a:lnRef idx="1">
          <a:schemeClr val="accent1"/>
        </a:lnRef>
        <a:fillRef idx="0">
          <a:schemeClr val="accent1"/>
        </a:fillRef>
        <a:effectRef idx="0">
          <a:schemeClr val="accent1"/>
        </a:effectRef>
        <a:fontRef idx="minor">
          <a:schemeClr val="lt1"/>
        </a:fontRef>
      </a:style>
    </a:lnDef>
  </a:objectDefaults>
  <a:extraClrSchemeLst/>
  <a:extLst>
    <a:ext uri="{05A4C25C-085E-4340-85A3-A5531E510DB2}">
      <thm15:themeFamily xmlns:thm15="http://schemas.microsoft.com/office/thememl/2012/main" name="Propel for DB" id="{4D8D746C-24F3-9D42-8BC3-BB1E332D88E7}" vid="{F269C077-8E51-3245-B828-74978685C5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DXC</Template>
  <TotalTime>154</TotalTime>
  <Words>982</Words>
  <Application>Microsoft Macintosh PowerPoint</Application>
  <PresentationFormat>Custom</PresentationFormat>
  <Paragraphs>127</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Wingdings</vt:lpstr>
      <vt:lpstr>DXC</vt:lpstr>
      <vt:lpstr>Propel  </vt:lpstr>
      <vt:lpstr>Deutsche Account – ‘Working Modes’</vt:lpstr>
      <vt:lpstr>Deutsche Account – ‘Changing Modes’</vt:lpstr>
      <vt:lpstr>Where Propel sits in the DB Account </vt:lpstr>
      <vt:lpstr>Making Propel work</vt:lpstr>
      <vt:lpstr>Propel – next steps</vt:lpstr>
      <vt:lpstr>Introducing Propel for Deutsche Bank</vt:lpstr>
      <vt:lpstr>Supporting Information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Propel  </dc:title>
  <dc:subject/>
  <dc:creator>Brown, Scott</dc:creator>
  <cp:keywords/>
  <dc:description/>
  <cp:lastModifiedBy>Brown, Scott</cp:lastModifiedBy>
  <cp:revision>9</cp:revision>
  <dcterms:created xsi:type="dcterms:W3CDTF">2019-08-05T12:31:10Z</dcterms:created>
  <dcterms:modified xsi:type="dcterms:W3CDTF">2019-10-10T08:41:06Z</dcterms:modified>
  <cp:category/>
</cp:coreProperties>
</file>

<file path=docProps/thumbnail.jpeg>
</file>